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79" r:id="rId10"/>
    <p:sldId id="265" r:id="rId11"/>
    <p:sldId id="266" r:id="rId12"/>
    <p:sldId id="264" r:id="rId13"/>
    <p:sldId id="267" r:id="rId14"/>
    <p:sldId id="268" r:id="rId15"/>
    <p:sldId id="269" r:id="rId16"/>
    <p:sldId id="270" r:id="rId17"/>
    <p:sldId id="271" r:id="rId18"/>
    <p:sldId id="272" r:id="rId19"/>
    <p:sldId id="273" r:id="rId20"/>
    <p:sldId id="274" r:id="rId21"/>
    <p:sldId id="280" r:id="rId22"/>
    <p:sldId id="275" r:id="rId23"/>
    <p:sldId id="276" r:id="rId24"/>
    <p:sldId id="277" r:id="rId25"/>
    <p:sldId id="2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6" d="100"/>
          <a:sy n="56" d="100"/>
        </p:scale>
        <p:origin x="144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5298F-52EA-686B-C64A-2470A137901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035F8F3-ACE9-B06C-1672-415037117E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746CFC-0ABF-3AD9-8324-A10F044569B9}"/>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5" name="Footer Placeholder 4">
            <a:extLst>
              <a:ext uri="{FF2B5EF4-FFF2-40B4-BE49-F238E27FC236}">
                <a16:creationId xmlns:a16="http://schemas.microsoft.com/office/drawing/2014/main" id="{D6037F23-C8DE-19A8-1D72-5D3C35031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4C8538-5245-6683-CA08-CEE7CFDCE084}"/>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898976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EF6B7-6E5F-10D6-EDD4-38A571EEC49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4E4CC73-6E7E-6619-831B-40FC897C1D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1DBC81-2C3E-09E4-49B5-2A615076CD69}"/>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5" name="Footer Placeholder 4">
            <a:extLst>
              <a:ext uri="{FF2B5EF4-FFF2-40B4-BE49-F238E27FC236}">
                <a16:creationId xmlns:a16="http://schemas.microsoft.com/office/drawing/2014/main" id="{9C58A037-C013-F17D-4C53-18BD2B054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E1BE08-241E-1600-C48D-186F173C581C}"/>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3681606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8A2135-ED2E-1417-65B2-8ECF7CBE88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24BE753-0F68-35C4-A72E-C32FA53EAF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D98B34-3AFA-F6C3-53DD-FDD5C1E59129}"/>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5" name="Footer Placeholder 4">
            <a:extLst>
              <a:ext uri="{FF2B5EF4-FFF2-40B4-BE49-F238E27FC236}">
                <a16:creationId xmlns:a16="http://schemas.microsoft.com/office/drawing/2014/main" id="{BA603980-172E-084F-568B-133B2D95F1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486C04-EDCF-F9C6-1FB8-63D94B780F23}"/>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1627111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94441-7203-4EB3-7E26-F7AF32D453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A8D127-684F-3AE0-A459-2B8D127E95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85B9BC-3855-05AA-69E6-4E448E152B37}"/>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5" name="Footer Placeholder 4">
            <a:extLst>
              <a:ext uri="{FF2B5EF4-FFF2-40B4-BE49-F238E27FC236}">
                <a16:creationId xmlns:a16="http://schemas.microsoft.com/office/drawing/2014/main" id="{00CC0064-E76F-813B-57D5-36A8B9C2C0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3BF7EE-A75E-7CDA-2335-2B1CD56AA0A2}"/>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1105191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4B07C-85FB-8EBD-7377-3BE664B2E1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D4CD7F9-0E95-3ECB-CC59-FAA693390F4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EADA5F-FA10-47E7-7D7A-AA7716165FD3}"/>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5" name="Footer Placeholder 4">
            <a:extLst>
              <a:ext uri="{FF2B5EF4-FFF2-40B4-BE49-F238E27FC236}">
                <a16:creationId xmlns:a16="http://schemas.microsoft.com/office/drawing/2014/main" id="{3D2EA1F5-08C0-6072-9FBD-1EFC32CC32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C30826-4579-790D-44CA-FE5F7DEE2F2C}"/>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546833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F3B5F-3C5E-BC85-A45B-E085FDA3C8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C9558C-7701-64D3-E8CD-48D4DB8238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25CC291-631E-C984-AFDF-2A9019FE30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11317E-130C-02DC-BA87-41DF6DBB8198}"/>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6" name="Footer Placeholder 5">
            <a:extLst>
              <a:ext uri="{FF2B5EF4-FFF2-40B4-BE49-F238E27FC236}">
                <a16:creationId xmlns:a16="http://schemas.microsoft.com/office/drawing/2014/main" id="{F434FFB1-2A75-8CB5-B127-7048441B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ADE523-F11B-5703-1405-3D3F7DFC3728}"/>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1853526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15B34-C7F3-7727-A186-F7C17BE6BF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5144D6-0AF6-F299-4357-32067798C6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EFE45A-6818-F702-D2FB-3A624DA630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A35AFC-97AE-3C30-1142-3D31526EAB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4E3CED-804A-9595-95AE-EFB7DCE65B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C193CA-59BA-09C2-E006-77D3EEDDF317}"/>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8" name="Footer Placeholder 7">
            <a:extLst>
              <a:ext uri="{FF2B5EF4-FFF2-40B4-BE49-F238E27FC236}">
                <a16:creationId xmlns:a16="http://schemas.microsoft.com/office/drawing/2014/main" id="{4ABDADCA-CFAA-5989-67B5-867C4CDE4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7E41D2-522E-DC4A-797A-9C1F553F64D1}"/>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706443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B664F-E1E7-2F72-EED9-E8F657AFF5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F7BEFC-23FC-4E34-7833-C5BCC7A34679}"/>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4" name="Footer Placeholder 3">
            <a:extLst>
              <a:ext uri="{FF2B5EF4-FFF2-40B4-BE49-F238E27FC236}">
                <a16:creationId xmlns:a16="http://schemas.microsoft.com/office/drawing/2014/main" id="{1950EA7C-B878-E175-049C-1B0C7EE3E3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81AEDB-20D4-2DC6-15A5-5A0B0231A6ED}"/>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3747332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3649B7-FC4D-00D4-7E26-EA2FFDAD08D2}"/>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3" name="Footer Placeholder 2">
            <a:extLst>
              <a:ext uri="{FF2B5EF4-FFF2-40B4-BE49-F238E27FC236}">
                <a16:creationId xmlns:a16="http://schemas.microsoft.com/office/drawing/2014/main" id="{2BD24AE6-5C08-8F3C-2F22-56E5498C1E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3AA08A-7547-9806-F80C-4CBB55393755}"/>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1160226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FAE83-290B-2762-C5AB-C6D8457A8F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26C45F-F688-9AB5-1382-DB6548EC77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C45B5-8E14-9408-6478-B00D23F9A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E53DBC-D804-BB8E-D8FB-4D35039D601B}"/>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6" name="Footer Placeholder 5">
            <a:extLst>
              <a:ext uri="{FF2B5EF4-FFF2-40B4-BE49-F238E27FC236}">
                <a16:creationId xmlns:a16="http://schemas.microsoft.com/office/drawing/2014/main" id="{6AD6AFAA-BE28-29A8-F3FF-12454B8CC1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ECA521-6AB2-C5E1-0F3C-49DF948E9905}"/>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1269990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2BC0C-B848-2240-3A47-513C934C00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45CFE63-2981-5E20-F296-9A0520CA48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FE6888-909A-7AE3-E8ED-DDA83BC82D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BCDAEC-ACD2-BD1B-6A3C-6D95E6ECCE21}"/>
              </a:ext>
            </a:extLst>
          </p:cNvPr>
          <p:cNvSpPr>
            <a:spLocks noGrp="1"/>
          </p:cNvSpPr>
          <p:nvPr>
            <p:ph type="dt" sz="half" idx="10"/>
          </p:nvPr>
        </p:nvSpPr>
        <p:spPr/>
        <p:txBody>
          <a:bodyPr/>
          <a:lstStyle/>
          <a:p>
            <a:fld id="{2929DB8F-6991-4048-80BF-F89910AA23EF}" type="datetimeFigureOut">
              <a:rPr lang="en-US" smtClean="0"/>
              <a:t>8/12/2025</a:t>
            </a:fld>
            <a:endParaRPr lang="en-US"/>
          </a:p>
        </p:txBody>
      </p:sp>
      <p:sp>
        <p:nvSpPr>
          <p:cNvPr id="6" name="Footer Placeholder 5">
            <a:extLst>
              <a:ext uri="{FF2B5EF4-FFF2-40B4-BE49-F238E27FC236}">
                <a16:creationId xmlns:a16="http://schemas.microsoft.com/office/drawing/2014/main" id="{773F138A-C417-AED1-BAC6-CA60AFA334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9788CD-DF8F-13D2-B71A-ACC736CDF5DC}"/>
              </a:ext>
            </a:extLst>
          </p:cNvPr>
          <p:cNvSpPr>
            <a:spLocks noGrp="1"/>
          </p:cNvSpPr>
          <p:nvPr>
            <p:ph type="sldNum" sz="quarter" idx="12"/>
          </p:nvPr>
        </p:nvSpPr>
        <p:spPr/>
        <p:txBody>
          <a:bodyPr/>
          <a:lstStyle/>
          <a:p>
            <a:fld id="{07F54C8C-67B7-49B2-99D0-7B91D524EC2E}" type="slidenum">
              <a:rPr lang="en-US" smtClean="0"/>
              <a:t>‹#›</a:t>
            </a:fld>
            <a:endParaRPr lang="en-US"/>
          </a:p>
        </p:txBody>
      </p:sp>
    </p:spTree>
    <p:extLst>
      <p:ext uri="{BB962C8B-B14F-4D97-AF65-F5344CB8AC3E}">
        <p14:creationId xmlns:p14="http://schemas.microsoft.com/office/powerpoint/2010/main" val="2409866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E13208-4039-443B-3733-CDE0E68AEE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FD1E78-9F43-B7B0-9110-C3B791FD8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C88F1C-39EA-5924-F41F-9CE38AD6DE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29DB8F-6991-4048-80BF-F89910AA23EF}" type="datetimeFigureOut">
              <a:rPr lang="en-US" smtClean="0"/>
              <a:t>8/12/2025</a:t>
            </a:fld>
            <a:endParaRPr lang="en-US"/>
          </a:p>
        </p:txBody>
      </p:sp>
      <p:sp>
        <p:nvSpPr>
          <p:cNvPr id="5" name="Footer Placeholder 4">
            <a:extLst>
              <a:ext uri="{FF2B5EF4-FFF2-40B4-BE49-F238E27FC236}">
                <a16:creationId xmlns:a16="http://schemas.microsoft.com/office/drawing/2014/main" id="{06468EA9-C403-31BA-F95F-18DC9B0B44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1A6E124-8C9F-6622-EF06-855628BFC5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F54C8C-67B7-49B2-99D0-7B91D524EC2E}" type="slidenum">
              <a:rPr lang="en-US" smtClean="0"/>
              <a:t>‹#›</a:t>
            </a:fld>
            <a:endParaRPr lang="en-US"/>
          </a:p>
        </p:txBody>
      </p:sp>
    </p:spTree>
    <p:extLst>
      <p:ext uri="{BB962C8B-B14F-4D97-AF65-F5344CB8AC3E}">
        <p14:creationId xmlns:p14="http://schemas.microsoft.com/office/powerpoint/2010/main" val="1863794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ascii-code.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ascii-code.co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ascii-code.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ascii-code.com/" TargetMode="External"/><Relationship Id="rId2" Type="http://schemas.openxmlformats.org/officeDocument/2006/relationships/hyperlink" Target="https://www.joelonsoftware.com/2003/10/08/the-absolute-minimum-every-software-developer-absolutely-positively-must-know-about-unicode-and-character-sets-no-excuse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ascii-code.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4212C-10F9-5D72-09CE-AA27320649D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5C0CDF9-E4B0-B6F4-6548-5CE0069F7AEC}"/>
              </a:ext>
            </a:extLst>
          </p:cNvPr>
          <p:cNvSpPr>
            <a:spLocks noGrp="1"/>
          </p:cNvSpPr>
          <p:nvPr>
            <p:ph type="subTitle" idx="1"/>
          </p:nvPr>
        </p:nvSpPr>
        <p:spPr/>
        <p:txBody>
          <a:bodyPr/>
          <a:lstStyle/>
          <a:p>
            <a:endParaRPr lang="en-US"/>
          </a:p>
        </p:txBody>
      </p:sp>
      <p:sp useBgFill="1">
        <p:nvSpPr>
          <p:cNvPr id="4" name="Rectangle 7">
            <a:extLst>
              <a:ext uri="{FF2B5EF4-FFF2-40B4-BE49-F238E27FC236}">
                <a16:creationId xmlns:a16="http://schemas.microsoft.com/office/drawing/2014/main" id="{00DBFE89-E174-43CA-0A94-7A7E45272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BD09C558-1892-4508-37FD-7F3527D00F00}"/>
              </a:ext>
            </a:extLst>
          </p:cNvPr>
          <p:cNvSpPr txBox="1">
            <a:spLocks/>
          </p:cNvSpPr>
          <p:nvPr/>
        </p:nvSpPr>
        <p:spPr>
          <a:xfrm>
            <a:off x="970908" y="1331572"/>
            <a:ext cx="5679274" cy="3337410"/>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b="1" dirty="0"/>
              <a:t>Handling Foreign Data in Embedded Systems</a:t>
            </a:r>
          </a:p>
          <a:p>
            <a:pPr algn="l"/>
            <a:br>
              <a:rPr lang="en-US" sz="1800" b="1" kern="50" dirty="0">
                <a:latin typeface="Arial" panose="020B0604020202020204" pitchFamily="34" charset="0"/>
              </a:rPr>
            </a:br>
            <a:endParaRPr lang="en-US" dirty="0"/>
          </a:p>
        </p:txBody>
      </p:sp>
      <p:sp>
        <p:nvSpPr>
          <p:cNvPr id="6" name="Subtitle 2">
            <a:extLst>
              <a:ext uri="{FF2B5EF4-FFF2-40B4-BE49-F238E27FC236}">
                <a16:creationId xmlns:a16="http://schemas.microsoft.com/office/drawing/2014/main" id="{69C32B75-640D-D310-30B4-22706029D50E}"/>
              </a:ext>
            </a:extLst>
          </p:cNvPr>
          <p:cNvSpPr txBox="1">
            <a:spLocks/>
          </p:cNvSpPr>
          <p:nvPr/>
        </p:nvSpPr>
        <p:spPr>
          <a:xfrm>
            <a:off x="970908" y="3700594"/>
            <a:ext cx="5425781"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000"/>
          </a:p>
          <a:p>
            <a:pPr algn="l"/>
            <a:r>
              <a:rPr lang="en-US" sz="2000"/>
              <a:t> Duane Strong</a:t>
            </a:r>
          </a:p>
          <a:p>
            <a:pPr algn="l"/>
            <a:r>
              <a:rPr lang="en-US" sz="2000"/>
              <a:t>Strong Engineering LLC</a:t>
            </a:r>
          </a:p>
          <a:p>
            <a:pPr algn="l"/>
            <a:r>
              <a:rPr lang="en-US" sz="2000"/>
              <a:t>duanes@strongenging.com</a:t>
            </a:r>
          </a:p>
          <a:p>
            <a:pPr algn="l"/>
            <a:endParaRPr lang="en-US" sz="2000" dirty="0"/>
          </a:p>
        </p:txBody>
      </p:sp>
      <p:sp>
        <p:nvSpPr>
          <p:cNvPr id="7" name="Freeform: Shape 6">
            <a:extLst>
              <a:ext uri="{FF2B5EF4-FFF2-40B4-BE49-F238E27FC236}">
                <a16:creationId xmlns:a16="http://schemas.microsoft.com/office/drawing/2014/main" id="{002DCC67-1B53-354E-CF73-5A48414D92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Oval 11">
            <a:extLst>
              <a:ext uri="{FF2B5EF4-FFF2-40B4-BE49-F238E27FC236}">
                <a16:creationId xmlns:a16="http://schemas.microsoft.com/office/drawing/2014/main" id="{BBA0FE8F-0498-0FD4-7C7C-01D5BE0D3A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Block Arc 8">
            <a:extLst>
              <a:ext uri="{FF2B5EF4-FFF2-40B4-BE49-F238E27FC236}">
                <a16:creationId xmlns:a16="http://schemas.microsoft.com/office/drawing/2014/main" id="{3EE44244-B178-53DC-6E8F-9EA301E6EC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Freeform: Shape 9">
            <a:extLst>
              <a:ext uri="{FF2B5EF4-FFF2-40B4-BE49-F238E27FC236}">
                <a16:creationId xmlns:a16="http://schemas.microsoft.com/office/drawing/2014/main" id="{301AAC7B-73AB-CEF3-BA38-8C6BEAF2E3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1" name="Straight Connector 17">
            <a:extLst>
              <a:ext uri="{FF2B5EF4-FFF2-40B4-BE49-F238E27FC236}">
                <a16:creationId xmlns:a16="http://schemas.microsoft.com/office/drawing/2014/main" id="{9801F152-3ADC-9E81-94D1-6B0CA0188BB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2" name="Freeform: Shape 19">
            <a:extLst>
              <a:ext uri="{FF2B5EF4-FFF2-40B4-BE49-F238E27FC236}">
                <a16:creationId xmlns:a16="http://schemas.microsoft.com/office/drawing/2014/main" id="{84D2026B-5488-D247-3592-D78E5C43B6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3" name="Arc 21">
            <a:extLst>
              <a:ext uri="{FF2B5EF4-FFF2-40B4-BE49-F238E27FC236}">
                <a16:creationId xmlns:a16="http://schemas.microsoft.com/office/drawing/2014/main" id="{9D872408-4BD1-056E-0E6D-04BD2ACBC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64538F3A-FE48-19CD-E0E8-C51C0F5228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descr="A close up of a logo&#10;&#10;Description automatically generated">
            <a:extLst>
              <a:ext uri="{FF2B5EF4-FFF2-40B4-BE49-F238E27FC236}">
                <a16:creationId xmlns:a16="http://schemas.microsoft.com/office/drawing/2014/main" id="{7527C316-7F11-1AA2-48FE-86E1200C34DA}"/>
              </a:ext>
            </a:extLst>
          </p:cNvPr>
          <p:cNvPicPr>
            <a:picLocks noChangeAspect="1"/>
          </p:cNvPicPr>
          <p:nvPr/>
        </p:nvPicPr>
        <p:blipFill>
          <a:blip r:embed="rId2"/>
          <a:stretch>
            <a:fillRect/>
          </a:stretch>
        </p:blipFill>
        <p:spPr>
          <a:xfrm>
            <a:off x="847854" y="504639"/>
            <a:ext cx="3810000" cy="762000"/>
          </a:xfrm>
          <a:prstGeom prst="rect">
            <a:avLst/>
          </a:prstGeom>
        </p:spPr>
      </p:pic>
    </p:spTree>
    <p:extLst>
      <p:ext uri="{BB962C8B-B14F-4D97-AF65-F5344CB8AC3E}">
        <p14:creationId xmlns:p14="http://schemas.microsoft.com/office/powerpoint/2010/main" val="3559166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F9065-6790-7461-1366-224BC5EAFF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3F463A-7D09-2BFA-8D12-B076C10D85C3}"/>
              </a:ext>
            </a:extLst>
          </p:cNvPr>
          <p:cNvSpPr>
            <a:spLocks noGrp="1"/>
          </p:cNvSpPr>
          <p:nvPr>
            <p:ph type="title"/>
          </p:nvPr>
        </p:nvSpPr>
        <p:spPr/>
        <p:txBody>
          <a:bodyPr/>
          <a:lstStyle/>
          <a:p>
            <a:r>
              <a:rPr lang="en-US" b="1" dirty="0"/>
              <a:t>Endianness</a:t>
            </a:r>
            <a:br>
              <a:rPr lang="en-US" b="1" dirty="0"/>
            </a:br>
            <a:endParaRPr lang="en-US" dirty="0"/>
          </a:p>
        </p:txBody>
      </p:sp>
      <p:sp>
        <p:nvSpPr>
          <p:cNvPr id="3" name="Content Placeholder 2">
            <a:extLst>
              <a:ext uri="{FF2B5EF4-FFF2-40B4-BE49-F238E27FC236}">
                <a16:creationId xmlns:a16="http://schemas.microsoft.com/office/drawing/2014/main" id="{7672A46B-6C3D-89E9-3EC6-DB9C66E74341}"/>
              </a:ext>
            </a:extLst>
          </p:cNvPr>
          <p:cNvSpPr>
            <a:spLocks noGrp="1"/>
          </p:cNvSpPr>
          <p:nvPr>
            <p:ph idx="1"/>
          </p:nvPr>
        </p:nvSpPr>
        <p:spPr>
          <a:xfrm>
            <a:off x="838200" y="1825625"/>
            <a:ext cx="5873151" cy="4351338"/>
          </a:xfrm>
        </p:spPr>
        <p:txBody>
          <a:bodyPr>
            <a:normAutofit/>
          </a:bodyPr>
          <a:lstStyle/>
          <a:p>
            <a:pPr marL="0" indent="0">
              <a:buNone/>
            </a:pPr>
            <a:r>
              <a:rPr lang="en-US" dirty="0"/>
              <a:t>The terms little endian and big endian come from Johnathan Swift’s </a:t>
            </a:r>
            <a:r>
              <a:rPr lang="en-US" u="sng" dirty="0" err="1"/>
              <a:t>Guliver’s</a:t>
            </a:r>
            <a:r>
              <a:rPr lang="en-US" u="sng" dirty="0"/>
              <a:t> Travels</a:t>
            </a:r>
            <a:r>
              <a:rPr lang="en-US" dirty="0"/>
              <a:t>, a political satire where two factions are at war because one faction opens hard boiled eggs from the big end, while the other faction opens theirs from the little end.</a:t>
            </a:r>
          </a:p>
          <a:p>
            <a:endParaRPr lang="en-US" dirty="0"/>
          </a:p>
        </p:txBody>
      </p:sp>
      <p:pic>
        <p:nvPicPr>
          <p:cNvPr id="3074" name="Picture 2" descr="Jonathan Swift, autor de &quot;Los viajes de Gulliver&quot;">
            <a:extLst>
              <a:ext uri="{FF2B5EF4-FFF2-40B4-BE49-F238E27FC236}">
                <a16:creationId xmlns:a16="http://schemas.microsoft.com/office/drawing/2014/main" id="{27D394EA-FCFD-186E-4DD7-531D4B9FAE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08165" y="977321"/>
            <a:ext cx="3900577" cy="4903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3291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C799A-9914-2FC2-975F-87031F9E46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202744-89B9-3C25-2293-1B2315E45E36}"/>
              </a:ext>
            </a:extLst>
          </p:cNvPr>
          <p:cNvSpPr>
            <a:spLocks noGrp="1"/>
          </p:cNvSpPr>
          <p:nvPr>
            <p:ph type="title"/>
          </p:nvPr>
        </p:nvSpPr>
        <p:spPr/>
        <p:txBody>
          <a:bodyPr/>
          <a:lstStyle/>
          <a:p>
            <a:r>
              <a:rPr lang="en-US" b="1" dirty="0"/>
              <a:t>Endianness</a:t>
            </a:r>
            <a:br>
              <a:rPr lang="en-US" b="1" dirty="0"/>
            </a:br>
            <a:endParaRPr lang="en-US" dirty="0"/>
          </a:p>
        </p:txBody>
      </p:sp>
      <p:sp>
        <p:nvSpPr>
          <p:cNvPr id="3" name="Content Placeholder 2">
            <a:extLst>
              <a:ext uri="{FF2B5EF4-FFF2-40B4-BE49-F238E27FC236}">
                <a16:creationId xmlns:a16="http://schemas.microsoft.com/office/drawing/2014/main" id="{81762C95-90F8-3EBC-4CBA-19262FCA93B2}"/>
              </a:ext>
            </a:extLst>
          </p:cNvPr>
          <p:cNvSpPr>
            <a:spLocks noGrp="1"/>
          </p:cNvSpPr>
          <p:nvPr>
            <p:ph idx="1"/>
          </p:nvPr>
        </p:nvSpPr>
        <p:spPr>
          <a:xfrm>
            <a:off x="838200" y="1397479"/>
            <a:ext cx="10203611" cy="4779484"/>
          </a:xfrm>
        </p:spPr>
        <p:txBody>
          <a:bodyPr>
            <a:normAutofit lnSpcReduction="10000"/>
          </a:bodyPr>
          <a:lstStyle/>
          <a:p>
            <a:pPr marL="0" indent="0">
              <a:buNone/>
            </a:pPr>
            <a:r>
              <a:rPr lang="en-US" dirty="0"/>
              <a:t>If the foreign data endianness does not match the CPUs endianness, the data will appear byte swapped when read in. For us to compensate for this, the foreign data must declare what endianness they used when the data was created. If this does not match the endianness of our CPU we must byte swap that data upon import into our CPU memory. In order to write portable code that will work on other CPU architectures we may use in the future, macros are often used that will either do a byte swap or do nothing depending on the endianness of the CPU.</a:t>
            </a:r>
          </a:p>
          <a:p>
            <a:pPr marL="0" indent="0">
              <a:buNone/>
            </a:pPr>
            <a:r>
              <a:rPr lang="en-US" dirty="0"/>
              <a:t>There isn’t a right way or a wrong way. Depending on the context, sometimes it is advantageous to keep data in big endian format, in other cases little endian is preferred.</a:t>
            </a:r>
          </a:p>
          <a:p>
            <a:pPr marL="0" indent="0">
              <a:buNone/>
            </a:pPr>
            <a:endParaRPr lang="en-US" dirty="0"/>
          </a:p>
        </p:txBody>
      </p:sp>
    </p:spTree>
    <p:extLst>
      <p:ext uri="{BB962C8B-B14F-4D97-AF65-F5344CB8AC3E}">
        <p14:creationId xmlns:p14="http://schemas.microsoft.com/office/powerpoint/2010/main" val="1112235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7EE2F-01BD-744E-F45B-5B7F9D306ED9}"/>
              </a:ext>
            </a:extLst>
          </p:cNvPr>
          <p:cNvSpPr>
            <a:spLocks noGrp="1"/>
          </p:cNvSpPr>
          <p:nvPr>
            <p:ph type="title"/>
          </p:nvPr>
        </p:nvSpPr>
        <p:spPr/>
        <p:txBody>
          <a:bodyPr/>
          <a:lstStyle/>
          <a:p>
            <a:r>
              <a:rPr lang="en-US" b="1" dirty="0"/>
              <a:t>Network byte order</a:t>
            </a:r>
          </a:p>
        </p:txBody>
      </p:sp>
      <p:sp>
        <p:nvSpPr>
          <p:cNvPr id="3" name="Content Placeholder 2">
            <a:extLst>
              <a:ext uri="{FF2B5EF4-FFF2-40B4-BE49-F238E27FC236}">
                <a16:creationId xmlns:a16="http://schemas.microsoft.com/office/drawing/2014/main" id="{E4C8301C-0F08-41E2-C99C-85B4EFFD9C19}"/>
              </a:ext>
            </a:extLst>
          </p:cNvPr>
          <p:cNvSpPr>
            <a:spLocks noGrp="1"/>
          </p:cNvSpPr>
          <p:nvPr>
            <p:ph idx="1"/>
          </p:nvPr>
        </p:nvSpPr>
        <p:spPr/>
        <p:txBody>
          <a:bodyPr>
            <a:normAutofit fontScale="92500" lnSpcReduction="10000"/>
          </a:bodyPr>
          <a:lstStyle/>
          <a:p>
            <a:pPr marL="0" indent="0">
              <a:buNone/>
            </a:pPr>
            <a:r>
              <a:rPr lang="en-US" dirty="0"/>
              <a:t>One notable case is network sockets programming. Data used in sockets data structures is kept in “network byte order” which is always big endian. The sockets library contains a set of macros; </a:t>
            </a:r>
          </a:p>
          <a:p>
            <a:pPr lvl="0"/>
            <a:r>
              <a:rPr lang="en-US" dirty="0" err="1"/>
              <a:t>htons</a:t>
            </a:r>
            <a:r>
              <a:rPr lang="en-US" dirty="0"/>
              <a:t>() Converts a 16-bit unsigned integer (short) from host byte order to network byte order.</a:t>
            </a:r>
          </a:p>
          <a:p>
            <a:pPr lvl="0"/>
            <a:r>
              <a:rPr lang="en-US" dirty="0" err="1"/>
              <a:t>htonl</a:t>
            </a:r>
            <a:r>
              <a:rPr lang="en-US" dirty="0"/>
              <a:t>() Converts a 32-bit unsigned integer (long) from host byte order to network byte order.</a:t>
            </a:r>
          </a:p>
          <a:p>
            <a:pPr lvl="0"/>
            <a:r>
              <a:rPr lang="en-US" dirty="0" err="1"/>
              <a:t>ntohs</a:t>
            </a:r>
            <a:r>
              <a:rPr lang="en-US" dirty="0"/>
              <a:t>() Converts a 16-bit unsigned integer (short) from network byte order to host byte order. </a:t>
            </a:r>
          </a:p>
          <a:p>
            <a:pPr lvl="0"/>
            <a:r>
              <a:rPr lang="en-US" dirty="0" err="1"/>
              <a:t>ntohl</a:t>
            </a:r>
            <a:r>
              <a:rPr lang="en-US" dirty="0"/>
              <a:t>() Converts a 32-bit unsigned integer (long) from network byte order to host byte order.</a:t>
            </a:r>
          </a:p>
          <a:p>
            <a:endParaRPr lang="en-US" dirty="0"/>
          </a:p>
        </p:txBody>
      </p:sp>
    </p:spTree>
    <p:extLst>
      <p:ext uri="{BB962C8B-B14F-4D97-AF65-F5344CB8AC3E}">
        <p14:creationId xmlns:p14="http://schemas.microsoft.com/office/powerpoint/2010/main" val="3899764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52E32-6ADC-54E6-04C6-75CC15DBC26F}"/>
              </a:ext>
            </a:extLst>
          </p:cNvPr>
          <p:cNvSpPr>
            <a:spLocks noGrp="1"/>
          </p:cNvSpPr>
          <p:nvPr>
            <p:ph type="title"/>
          </p:nvPr>
        </p:nvSpPr>
        <p:spPr/>
        <p:txBody>
          <a:bodyPr/>
          <a:lstStyle/>
          <a:p>
            <a:r>
              <a:rPr lang="en-US" b="1" dirty="0"/>
              <a:t>Data alignment</a:t>
            </a:r>
            <a:br>
              <a:rPr lang="en-US" b="1" dirty="0"/>
            </a:br>
            <a:endParaRPr lang="en-US" dirty="0"/>
          </a:p>
        </p:txBody>
      </p:sp>
      <p:sp>
        <p:nvSpPr>
          <p:cNvPr id="3" name="Content Placeholder 2">
            <a:extLst>
              <a:ext uri="{FF2B5EF4-FFF2-40B4-BE49-F238E27FC236}">
                <a16:creationId xmlns:a16="http://schemas.microsoft.com/office/drawing/2014/main" id="{F9803B38-BBD6-6186-3954-0B42323B685E}"/>
              </a:ext>
            </a:extLst>
          </p:cNvPr>
          <p:cNvSpPr>
            <a:spLocks noGrp="1"/>
          </p:cNvSpPr>
          <p:nvPr>
            <p:ph idx="1"/>
          </p:nvPr>
        </p:nvSpPr>
        <p:spPr/>
        <p:txBody>
          <a:bodyPr/>
          <a:lstStyle/>
          <a:p>
            <a:pPr marL="0" indent="0">
              <a:buNone/>
            </a:pPr>
            <a:r>
              <a:rPr lang="en-US" dirty="0"/>
              <a:t>CPU  architectures have constraints on what kinds of memory address can hold what kinds of data. Typically CPUs either prefer or demand that 16 bit wide data must begin on even addresses, and 32 bit wide data begin on addresses divisible by 4.  CISC machines like the x86 architectures usually spend lots of transistors and power dissipation on circuitry that can handle situations where this is not the case and will handle the exceptions although at a reduced level of performance.</a:t>
            </a:r>
          </a:p>
        </p:txBody>
      </p:sp>
    </p:spTree>
    <p:extLst>
      <p:ext uri="{BB962C8B-B14F-4D97-AF65-F5344CB8AC3E}">
        <p14:creationId xmlns:p14="http://schemas.microsoft.com/office/powerpoint/2010/main" val="3815852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459B7-9701-7FE5-3A80-96EACFEF20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F8D528-6FF0-A527-49F9-70E37DFA9194}"/>
              </a:ext>
            </a:extLst>
          </p:cNvPr>
          <p:cNvSpPr>
            <a:spLocks noGrp="1"/>
          </p:cNvSpPr>
          <p:nvPr>
            <p:ph type="title"/>
          </p:nvPr>
        </p:nvSpPr>
        <p:spPr/>
        <p:txBody>
          <a:bodyPr/>
          <a:lstStyle/>
          <a:p>
            <a:r>
              <a:rPr lang="en-US" b="1" dirty="0"/>
              <a:t>Data alignment - RISC</a:t>
            </a:r>
            <a:br>
              <a:rPr lang="en-US" b="1" dirty="0"/>
            </a:br>
            <a:endParaRPr lang="en-US" dirty="0"/>
          </a:p>
        </p:txBody>
      </p:sp>
      <p:sp>
        <p:nvSpPr>
          <p:cNvPr id="3" name="Content Placeholder 2">
            <a:extLst>
              <a:ext uri="{FF2B5EF4-FFF2-40B4-BE49-F238E27FC236}">
                <a16:creationId xmlns:a16="http://schemas.microsoft.com/office/drawing/2014/main" id="{488A09B6-BB71-3946-AB20-45D086D0CA90}"/>
              </a:ext>
            </a:extLst>
          </p:cNvPr>
          <p:cNvSpPr>
            <a:spLocks noGrp="1"/>
          </p:cNvSpPr>
          <p:nvPr>
            <p:ph idx="1"/>
          </p:nvPr>
        </p:nvSpPr>
        <p:spPr>
          <a:xfrm>
            <a:off x="838200" y="1328468"/>
            <a:ext cx="10515600" cy="4848495"/>
          </a:xfrm>
        </p:spPr>
        <p:txBody>
          <a:bodyPr>
            <a:normAutofit fontScale="85000" lnSpcReduction="10000"/>
          </a:bodyPr>
          <a:lstStyle/>
          <a:p>
            <a:pPr marL="0" indent="0">
              <a:buNone/>
            </a:pPr>
            <a:r>
              <a:rPr lang="en-US" dirty="0"/>
              <a:t>RISC machines like ARM typically do not contain this circuitry and will cause a segmentation fault if data is accessed at an illegal address. ARM cores version 7 and above will mitigate this in some cases, this but at reduced performance and without atomic access. The ‘R’ in RISC stands for ‘reduced’ and the ARM only has load (LDR) and store (STR) instructions to move data from memory to register and from register to memory. It can not operate on data directly in memory. LDR moves 32 bits of memory to a register and the address must be divisible by 4. STR moves 32 bits of a register to memory and the address must be divisible by 4. LDRB moves 8 bits of data from any address into a register, zeroing all other bits of the register. STRB moves the low 8 bits of a register to any address. There are LDRH and STRH that do similar operations on 16 bits (half) of the register and will only operate with even memory addresses.</a:t>
            </a:r>
          </a:p>
          <a:p>
            <a:pPr marL="0" indent="0">
              <a:buNone/>
            </a:pPr>
            <a:r>
              <a:rPr lang="en-US" dirty="0">
                <a:hlinkClick r:id="rId2"/>
              </a:rPr>
              <a:t>https://developer.arm.com/documentation/ddi0406/c/Application-Level-Architecture/Application-Level-Memory-Model/Alignment-support/Unaligned-data-access-restrictions-in-ARMv7-and-ARMv6?lang=en</a:t>
            </a:r>
            <a:endParaRPr lang="en-US" dirty="0"/>
          </a:p>
        </p:txBody>
      </p:sp>
    </p:spTree>
    <p:extLst>
      <p:ext uri="{BB962C8B-B14F-4D97-AF65-F5344CB8AC3E}">
        <p14:creationId xmlns:p14="http://schemas.microsoft.com/office/powerpoint/2010/main" val="1247194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A89CC-0FFB-093D-B4C8-DAAA251FC4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F6CA95-396D-487F-4E92-F7C263EBFF18}"/>
              </a:ext>
            </a:extLst>
          </p:cNvPr>
          <p:cNvSpPr>
            <a:spLocks noGrp="1"/>
          </p:cNvSpPr>
          <p:nvPr>
            <p:ph type="title"/>
          </p:nvPr>
        </p:nvSpPr>
        <p:spPr/>
        <p:txBody>
          <a:bodyPr/>
          <a:lstStyle/>
          <a:p>
            <a:r>
              <a:rPr lang="en-US" b="1" dirty="0"/>
              <a:t>Data alignment - padding</a:t>
            </a:r>
            <a:br>
              <a:rPr lang="en-US" b="1" dirty="0"/>
            </a:br>
            <a:endParaRPr lang="en-US" dirty="0"/>
          </a:p>
        </p:txBody>
      </p:sp>
      <p:sp>
        <p:nvSpPr>
          <p:cNvPr id="3" name="Content Placeholder 2">
            <a:extLst>
              <a:ext uri="{FF2B5EF4-FFF2-40B4-BE49-F238E27FC236}">
                <a16:creationId xmlns:a16="http://schemas.microsoft.com/office/drawing/2014/main" id="{9CB5FCAF-BC49-8B2F-1F19-4D43ED29B498}"/>
              </a:ext>
            </a:extLst>
          </p:cNvPr>
          <p:cNvSpPr>
            <a:spLocks noGrp="1"/>
          </p:cNvSpPr>
          <p:nvPr>
            <p:ph idx="1"/>
          </p:nvPr>
        </p:nvSpPr>
        <p:spPr>
          <a:xfrm>
            <a:off x="838200" y="1328468"/>
            <a:ext cx="10515600" cy="4848495"/>
          </a:xfrm>
        </p:spPr>
        <p:txBody>
          <a:bodyPr>
            <a:normAutofit fontScale="92500" lnSpcReduction="10000"/>
          </a:bodyPr>
          <a:lstStyle/>
          <a:p>
            <a:pPr marL="0" indent="0">
              <a:buNone/>
            </a:pPr>
            <a:r>
              <a:rPr lang="en-US" dirty="0"/>
              <a:t>This problem of data alignment is usually handled by the compiler. If the programmer defines a data structure containing data of mixed sizes, the compiler will silently add extra padding bytes between items to cause the following item to reside on the correct address type. For example in the structure ;</a:t>
            </a:r>
          </a:p>
          <a:p>
            <a:pPr marL="1371600" lvl="3" indent="0">
              <a:buNone/>
            </a:pPr>
            <a:r>
              <a:rPr lang="en-US" dirty="0">
                <a:latin typeface="Courier New" panose="02070309020205020404" pitchFamily="49" charset="0"/>
                <a:cs typeface="Courier New" panose="02070309020205020404" pitchFamily="49" charset="0"/>
              </a:rPr>
              <a:t>Struct foo {</a:t>
            </a:r>
          </a:p>
          <a:p>
            <a:pPr marL="1371600" lvl="3" indent="0">
              <a:buNone/>
            </a:pPr>
            <a:r>
              <a:rPr lang="en-US" dirty="0">
                <a:latin typeface="Courier New" panose="02070309020205020404" pitchFamily="49" charset="0"/>
                <a:cs typeface="Courier New" panose="02070309020205020404" pitchFamily="49" charset="0"/>
              </a:rPr>
              <a:t>char a;</a:t>
            </a:r>
          </a:p>
          <a:p>
            <a:pPr marL="1371600" lvl="3" indent="0">
              <a:buNone/>
            </a:pPr>
            <a:r>
              <a:rPr lang="en-US" dirty="0">
                <a:latin typeface="Courier New" panose="02070309020205020404" pitchFamily="49" charset="0"/>
                <a:cs typeface="Courier New" panose="02070309020205020404" pitchFamily="49" charset="0"/>
              </a:rPr>
              <a:t>short int b;</a:t>
            </a:r>
          </a:p>
          <a:p>
            <a:pPr marL="1371600" lvl="3" indent="0">
              <a:buNone/>
            </a:pPr>
            <a:r>
              <a:rPr lang="en-US" dirty="0">
                <a:latin typeface="Courier New" panose="02070309020205020404" pitchFamily="49" charset="0"/>
                <a:cs typeface="Courier New" panose="02070309020205020404" pitchFamily="49" charset="0"/>
              </a:rPr>
              <a:t>short int c;</a:t>
            </a:r>
          </a:p>
          <a:p>
            <a:pPr marL="1371600" lvl="3" indent="0">
              <a:buNone/>
            </a:pPr>
            <a:r>
              <a:rPr lang="en-US" dirty="0">
                <a:latin typeface="Courier New" panose="02070309020205020404" pitchFamily="49" charset="0"/>
                <a:cs typeface="Courier New" panose="02070309020205020404" pitchFamily="49" charset="0"/>
              </a:rPr>
              <a:t>long int d;</a:t>
            </a:r>
          </a:p>
          <a:p>
            <a:pPr marL="1371600" lvl="3"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foobar</a:t>
            </a:r>
            <a:r>
              <a:rPr lang="en-US" dirty="0">
                <a:latin typeface="Courier New" panose="02070309020205020404" pitchFamily="49" charset="0"/>
                <a:cs typeface="Courier New" panose="02070309020205020404" pitchFamily="49" charset="0"/>
              </a:rPr>
              <a:t>;</a:t>
            </a:r>
          </a:p>
          <a:p>
            <a:pPr marL="0" indent="0">
              <a:buNone/>
            </a:pPr>
            <a:r>
              <a:rPr lang="en-US" dirty="0"/>
              <a:t>The compiler will add a hidden pad byte after ‘a’ to force ‘b’ to begin on an even address. Similarly it will add two hidden pad bytes after ‘c’ to force ‘d’ to begin on an address divisible by 4. This makes data structures larger than they would otherwise be.</a:t>
            </a:r>
          </a:p>
        </p:txBody>
      </p:sp>
    </p:spTree>
    <p:extLst>
      <p:ext uri="{BB962C8B-B14F-4D97-AF65-F5344CB8AC3E}">
        <p14:creationId xmlns:p14="http://schemas.microsoft.com/office/powerpoint/2010/main" val="3511051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25D59-3140-03F5-0821-5A6492110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47BFAB-FB66-48BD-F921-0B395B393313}"/>
              </a:ext>
            </a:extLst>
          </p:cNvPr>
          <p:cNvSpPr>
            <a:spLocks noGrp="1"/>
          </p:cNvSpPr>
          <p:nvPr>
            <p:ph type="title"/>
          </p:nvPr>
        </p:nvSpPr>
        <p:spPr/>
        <p:txBody>
          <a:bodyPr/>
          <a:lstStyle/>
          <a:p>
            <a:r>
              <a:rPr lang="en-US" b="1" dirty="0"/>
              <a:t>Data alignment – base address</a:t>
            </a:r>
            <a:br>
              <a:rPr lang="en-US" b="1" dirty="0"/>
            </a:br>
            <a:endParaRPr lang="en-US" dirty="0"/>
          </a:p>
        </p:txBody>
      </p:sp>
      <p:sp>
        <p:nvSpPr>
          <p:cNvPr id="3" name="Content Placeholder 2">
            <a:extLst>
              <a:ext uri="{FF2B5EF4-FFF2-40B4-BE49-F238E27FC236}">
                <a16:creationId xmlns:a16="http://schemas.microsoft.com/office/drawing/2014/main" id="{0A0329C9-AB20-6485-9804-9717647A3BBC}"/>
              </a:ext>
            </a:extLst>
          </p:cNvPr>
          <p:cNvSpPr>
            <a:spLocks noGrp="1"/>
          </p:cNvSpPr>
          <p:nvPr>
            <p:ph idx="1"/>
          </p:nvPr>
        </p:nvSpPr>
        <p:spPr>
          <a:xfrm>
            <a:off x="838200" y="1328468"/>
            <a:ext cx="10515600" cy="4848495"/>
          </a:xfrm>
        </p:spPr>
        <p:txBody>
          <a:bodyPr>
            <a:normAutofit/>
          </a:bodyPr>
          <a:lstStyle/>
          <a:p>
            <a:pPr marL="0" indent="0">
              <a:buNone/>
            </a:pPr>
            <a:r>
              <a:rPr lang="en-US" dirty="0"/>
              <a:t>Additionally the compiler (or its library functions like malloc() ) will always allocate storage of data structures such that they begin on an optimal address boundary. If you circumvent that by trying to move data structures into regions created by adding offsets to pointers for example you may create segmentation faults.</a:t>
            </a:r>
          </a:p>
        </p:txBody>
      </p:sp>
    </p:spTree>
    <p:extLst>
      <p:ext uri="{BB962C8B-B14F-4D97-AF65-F5344CB8AC3E}">
        <p14:creationId xmlns:p14="http://schemas.microsoft.com/office/powerpoint/2010/main" val="1985735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122B5-88C2-F609-4CFE-4A6A27076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11847E-287C-1E4B-3D72-6413D6538ACA}"/>
              </a:ext>
            </a:extLst>
          </p:cNvPr>
          <p:cNvSpPr>
            <a:spLocks noGrp="1"/>
          </p:cNvSpPr>
          <p:nvPr>
            <p:ph type="title"/>
          </p:nvPr>
        </p:nvSpPr>
        <p:spPr/>
        <p:txBody>
          <a:bodyPr/>
          <a:lstStyle/>
          <a:p>
            <a:r>
              <a:rPr lang="en-US" b="1" dirty="0"/>
              <a:t>Data alignment – naturally aligned</a:t>
            </a:r>
            <a:br>
              <a:rPr lang="en-US" b="1" dirty="0"/>
            </a:br>
            <a:endParaRPr lang="en-US" dirty="0"/>
          </a:p>
        </p:txBody>
      </p:sp>
      <p:sp>
        <p:nvSpPr>
          <p:cNvPr id="3" name="Content Placeholder 2">
            <a:extLst>
              <a:ext uri="{FF2B5EF4-FFF2-40B4-BE49-F238E27FC236}">
                <a16:creationId xmlns:a16="http://schemas.microsoft.com/office/drawing/2014/main" id="{885D8D12-5094-6425-97B3-D1949170F25D}"/>
              </a:ext>
            </a:extLst>
          </p:cNvPr>
          <p:cNvSpPr>
            <a:spLocks noGrp="1"/>
          </p:cNvSpPr>
          <p:nvPr>
            <p:ph idx="1"/>
          </p:nvPr>
        </p:nvSpPr>
        <p:spPr>
          <a:xfrm>
            <a:off x="838200" y="1328468"/>
            <a:ext cx="10515600" cy="4848495"/>
          </a:xfrm>
        </p:spPr>
        <p:txBody>
          <a:bodyPr>
            <a:normAutofit/>
          </a:bodyPr>
          <a:lstStyle/>
          <a:p>
            <a:pPr marL="0" indent="0">
              <a:buNone/>
            </a:pPr>
            <a:r>
              <a:rPr lang="en-US" dirty="0"/>
              <a:t>One way to avoid this problem is for the programmer to take care when declaring data structures and make them ‘naturally aligned’ by either re-arranging the data items or adding explicit ‘spare’ data items.</a:t>
            </a:r>
          </a:p>
          <a:p>
            <a:pPr marL="1371600" lvl="3" indent="0">
              <a:buNone/>
            </a:pPr>
            <a:r>
              <a:rPr lang="en-US" dirty="0">
                <a:latin typeface="Courier New" panose="02070309020205020404" pitchFamily="49" charset="0"/>
                <a:cs typeface="Courier New" panose="02070309020205020404" pitchFamily="49" charset="0"/>
              </a:rPr>
              <a:t>Struct foo {</a:t>
            </a:r>
          </a:p>
          <a:p>
            <a:pPr marL="1371600" lvl="3" indent="0">
              <a:buNone/>
            </a:pPr>
            <a:r>
              <a:rPr lang="en-US" dirty="0">
                <a:latin typeface="Courier New" panose="02070309020205020404" pitchFamily="49" charset="0"/>
                <a:cs typeface="Courier New" panose="02070309020205020404" pitchFamily="49" charset="0"/>
              </a:rPr>
              <a:t>char a;</a:t>
            </a:r>
          </a:p>
          <a:p>
            <a:pPr marL="1371600" lvl="3" indent="0">
              <a:buNone/>
            </a:pPr>
            <a:r>
              <a:rPr lang="en-US" dirty="0">
                <a:latin typeface="Courier New" panose="02070309020205020404" pitchFamily="49" charset="0"/>
                <a:cs typeface="Courier New" panose="02070309020205020404" pitchFamily="49" charset="0"/>
              </a:rPr>
              <a:t>char spare;</a:t>
            </a:r>
          </a:p>
          <a:p>
            <a:pPr marL="1371600" lvl="3" indent="0">
              <a:buNone/>
            </a:pPr>
            <a:r>
              <a:rPr lang="en-US" dirty="0">
                <a:latin typeface="Courier New" panose="02070309020205020404" pitchFamily="49" charset="0"/>
                <a:cs typeface="Courier New" panose="02070309020205020404" pitchFamily="49" charset="0"/>
              </a:rPr>
              <a:t>short int b;</a:t>
            </a:r>
          </a:p>
          <a:p>
            <a:pPr marL="1371600" lvl="3" indent="0">
              <a:buNone/>
            </a:pPr>
            <a:r>
              <a:rPr lang="en-US" dirty="0">
                <a:latin typeface="Courier New" panose="02070309020205020404" pitchFamily="49" charset="0"/>
                <a:cs typeface="Courier New" panose="02070309020205020404" pitchFamily="49" charset="0"/>
              </a:rPr>
              <a:t>short int c;</a:t>
            </a:r>
          </a:p>
          <a:p>
            <a:pPr marL="1371600" lvl="3" indent="0">
              <a:buNone/>
            </a:pPr>
            <a:r>
              <a:rPr lang="en-US" dirty="0">
                <a:latin typeface="Courier New" panose="02070309020205020404" pitchFamily="49" charset="0"/>
                <a:cs typeface="Courier New" panose="02070309020205020404" pitchFamily="49" charset="0"/>
              </a:rPr>
              <a:t>long int d;</a:t>
            </a:r>
          </a:p>
          <a:p>
            <a:pPr marL="1371600" lvl="3"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foobar</a:t>
            </a:r>
            <a:r>
              <a:rPr lang="en-US" dirty="0">
                <a:latin typeface="Courier New" panose="02070309020205020404" pitchFamily="49" charset="0"/>
                <a:cs typeface="Courier New" panose="02070309020205020404" pitchFamily="49" charset="0"/>
              </a:rPr>
              <a:t>;</a:t>
            </a:r>
          </a:p>
          <a:p>
            <a:pPr marL="0" indent="0">
              <a:buNone/>
            </a:pPr>
            <a:endParaRPr lang="en-US" dirty="0"/>
          </a:p>
        </p:txBody>
      </p:sp>
    </p:spTree>
    <p:extLst>
      <p:ext uri="{BB962C8B-B14F-4D97-AF65-F5344CB8AC3E}">
        <p14:creationId xmlns:p14="http://schemas.microsoft.com/office/powerpoint/2010/main" val="3457326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E4213-0A39-A5FC-DE59-761EFA82163F}"/>
              </a:ext>
            </a:extLst>
          </p:cNvPr>
          <p:cNvSpPr>
            <a:spLocks noGrp="1"/>
          </p:cNvSpPr>
          <p:nvPr>
            <p:ph type="title"/>
          </p:nvPr>
        </p:nvSpPr>
        <p:spPr/>
        <p:txBody>
          <a:bodyPr/>
          <a:lstStyle/>
          <a:p>
            <a:r>
              <a:rPr lang="en-US" b="1" dirty="0"/>
              <a:t>Packing</a:t>
            </a:r>
          </a:p>
        </p:txBody>
      </p:sp>
      <p:sp>
        <p:nvSpPr>
          <p:cNvPr id="3" name="Content Placeholder 2">
            <a:extLst>
              <a:ext uri="{FF2B5EF4-FFF2-40B4-BE49-F238E27FC236}">
                <a16:creationId xmlns:a16="http://schemas.microsoft.com/office/drawing/2014/main" id="{CF872557-0F48-DAD2-27F3-030CE0E48E13}"/>
              </a:ext>
            </a:extLst>
          </p:cNvPr>
          <p:cNvSpPr>
            <a:spLocks noGrp="1"/>
          </p:cNvSpPr>
          <p:nvPr>
            <p:ph idx="1"/>
          </p:nvPr>
        </p:nvSpPr>
        <p:spPr>
          <a:xfrm>
            <a:off x="838200" y="1431985"/>
            <a:ext cx="10515600" cy="5060890"/>
          </a:xfrm>
        </p:spPr>
        <p:txBody>
          <a:bodyPr>
            <a:normAutofit fontScale="92500" lnSpcReduction="10000"/>
          </a:bodyPr>
          <a:lstStyle/>
          <a:p>
            <a:pPr marL="0" indent="0">
              <a:buNone/>
            </a:pPr>
            <a:r>
              <a:rPr lang="en-US" dirty="0"/>
              <a:t>A programmer can ask the compiler to “pack” the data structure by not adding any hidden pad bytes. This can be done in some compilers by using the “__pack” pragma when declaring the structure. As with any pragma this is a non-standard extension the C language. In almost all cases this results in worse performance when accessing the data items.</a:t>
            </a:r>
          </a:p>
          <a:p>
            <a:pPr marL="0" indent="0">
              <a:buNone/>
            </a:pPr>
            <a:r>
              <a:rPr lang="en-US" dirty="0"/>
              <a:t>For those architectures that can’t handle miss-aligned data items the compiler will emit code when accessing the non-aligned members that reads them in using the nearest aligned wider access and then bit shifting that data into the correct resulting position. Note that this only works if you access the members using the dot or arrow syntax. If a non-aligned data member’s address is assigned to a pointer for example, then de-referencing that pointer will cause a segmentation fault.</a:t>
            </a:r>
          </a:p>
          <a:p>
            <a:pPr marL="0" indent="0">
              <a:buNone/>
            </a:pPr>
            <a:r>
              <a:rPr lang="en-US" dirty="0">
                <a:hlinkClick r:id="rId2"/>
              </a:rPr>
              <a:t>https://stackoverflow.com/questions/8568432/is-gccs-attribute-packed-pragma-pack-unsafe</a:t>
            </a:r>
            <a:endParaRPr lang="en-US" dirty="0"/>
          </a:p>
          <a:p>
            <a:endParaRPr lang="en-US" dirty="0"/>
          </a:p>
        </p:txBody>
      </p:sp>
    </p:spTree>
    <p:extLst>
      <p:ext uri="{BB962C8B-B14F-4D97-AF65-F5344CB8AC3E}">
        <p14:creationId xmlns:p14="http://schemas.microsoft.com/office/powerpoint/2010/main" val="3286437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BDCF2-A98C-EEBC-6247-97E1A163BEC9}"/>
              </a:ext>
            </a:extLst>
          </p:cNvPr>
          <p:cNvSpPr>
            <a:spLocks noGrp="1"/>
          </p:cNvSpPr>
          <p:nvPr>
            <p:ph type="title"/>
          </p:nvPr>
        </p:nvSpPr>
        <p:spPr/>
        <p:txBody>
          <a:bodyPr/>
          <a:lstStyle/>
          <a:p>
            <a:r>
              <a:rPr lang="en-US" b="1" dirty="0"/>
              <a:t>Floating point data</a:t>
            </a:r>
            <a:br>
              <a:rPr lang="en-US" b="1" dirty="0"/>
            </a:br>
            <a:endParaRPr lang="en-US" dirty="0"/>
          </a:p>
        </p:txBody>
      </p:sp>
      <p:sp>
        <p:nvSpPr>
          <p:cNvPr id="3" name="Content Placeholder 2">
            <a:extLst>
              <a:ext uri="{FF2B5EF4-FFF2-40B4-BE49-F238E27FC236}">
                <a16:creationId xmlns:a16="http://schemas.microsoft.com/office/drawing/2014/main" id="{9153E299-2641-CED7-420C-4AF8AD9E928E}"/>
              </a:ext>
            </a:extLst>
          </p:cNvPr>
          <p:cNvSpPr>
            <a:spLocks noGrp="1"/>
          </p:cNvSpPr>
          <p:nvPr>
            <p:ph idx="1"/>
          </p:nvPr>
        </p:nvSpPr>
        <p:spPr/>
        <p:txBody>
          <a:bodyPr/>
          <a:lstStyle/>
          <a:p>
            <a:pPr marL="0" indent="0">
              <a:buNone/>
            </a:pPr>
            <a:r>
              <a:rPr lang="en-US" dirty="0"/>
              <a:t>Data used to represent floating point values must use a format that is compatible with the CPUs floating point processor. Lucky for us almost all CPUs have adopted the IEEE 754 standard for floating point. This means that the binary data format (except for endianness) is the same for all CPUs.</a:t>
            </a:r>
          </a:p>
          <a:p>
            <a:pPr marL="0" indent="0">
              <a:buNone/>
            </a:pPr>
            <a:r>
              <a:rPr lang="en-US" dirty="0">
                <a:hlinkClick r:id="rId2"/>
              </a:rPr>
              <a:t>https://www.geeksforgeeks.org/computer-organization-architecture/ieee-standard-754-floating-point-numbers/</a:t>
            </a:r>
            <a:endParaRPr lang="en-US" dirty="0"/>
          </a:p>
          <a:p>
            <a:endParaRPr lang="en-US" dirty="0"/>
          </a:p>
        </p:txBody>
      </p:sp>
    </p:spTree>
    <p:extLst>
      <p:ext uri="{BB962C8B-B14F-4D97-AF65-F5344CB8AC3E}">
        <p14:creationId xmlns:p14="http://schemas.microsoft.com/office/powerpoint/2010/main" val="3274569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EE720-83D9-AC1F-2547-84DB3FD08FF8}"/>
              </a:ext>
            </a:extLst>
          </p:cNvPr>
          <p:cNvSpPr>
            <a:spLocks noGrp="1"/>
          </p:cNvSpPr>
          <p:nvPr>
            <p:ph type="title"/>
          </p:nvPr>
        </p:nvSpPr>
        <p:spPr/>
        <p:txBody>
          <a:bodyPr/>
          <a:lstStyle/>
          <a:p>
            <a:r>
              <a:rPr lang="en-US" b="1" dirty="0"/>
              <a:t>Introduction</a:t>
            </a:r>
            <a:br>
              <a:rPr lang="en-US" b="1" dirty="0"/>
            </a:br>
            <a:endParaRPr lang="en-US" dirty="0"/>
          </a:p>
        </p:txBody>
      </p:sp>
      <p:sp>
        <p:nvSpPr>
          <p:cNvPr id="3" name="Content Placeholder 2">
            <a:extLst>
              <a:ext uri="{FF2B5EF4-FFF2-40B4-BE49-F238E27FC236}">
                <a16:creationId xmlns:a16="http://schemas.microsoft.com/office/drawing/2014/main" id="{332B9CA3-213D-DA84-7B6B-31FEEC856FA0}"/>
              </a:ext>
            </a:extLst>
          </p:cNvPr>
          <p:cNvSpPr>
            <a:spLocks noGrp="1"/>
          </p:cNvSpPr>
          <p:nvPr>
            <p:ph idx="1"/>
          </p:nvPr>
        </p:nvSpPr>
        <p:spPr/>
        <p:txBody>
          <a:bodyPr/>
          <a:lstStyle/>
          <a:p>
            <a:pPr marL="0" indent="0">
              <a:buNone/>
            </a:pPr>
            <a:r>
              <a:rPr lang="en-US" dirty="0"/>
              <a:t>Every CPU architecture has its unique qualities. Some of these qualities involve how data is represented in memory. Some people may call these quirks. Most programmers are blissfully unaware of these quirks.  Within a given system the CPU will create and consume its data in a consistent manner, effectively hiding these quirks. We could say that the CPU is “eating its own dogfood” and as a normal programmer we don’t have to do anything or stay awake at night worrying about it.</a:t>
            </a:r>
          </a:p>
          <a:p>
            <a:endParaRPr lang="en-US" dirty="0"/>
          </a:p>
        </p:txBody>
      </p:sp>
    </p:spTree>
    <p:extLst>
      <p:ext uri="{BB962C8B-B14F-4D97-AF65-F5344CB8AC3E}">
        <p14:creationId xmlns:p14="http://schemas.microsoft.com/office/powerpoint/2010/main" val="3646119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DC1BE-01AD-2561-6BBC-E4E06353FFD0}"/>
              </a:ext>
            </a:extLst>
          </p:cNvPr>
          <p:cNvSpPr>
            <a:spLocks noGrp="1"/>
          </p:cNvSpPr>
          <p:nvPr>
            <p:ph type="title"/>
          </p:nvPr>
        </p:nvSpPr>
        <p:spPr/>
        <p:txBody>
          <a:bodyPr/>
          <a:lstStyle/>
          <a:p>
            <a:r>
              <a:rPr lang="en-US" b="1" dirty="0"/>
              <a:t>Unicode</a:t>
            </a:r>
            <a:br>
              <a:rPr lang="en-US" b="1" dirty="0"/>
            </a:br>
            <a:endParaRPr lang="en-US" dirty="0"/>
          </a:p>
        </p:txBody>
      </p:sp>
      <p:sp>
        <p:nvSpPr>
          <p:cNvPr id="3" name="Content Placeholder 2">
            <a:extLst>
              <a:ext uri="{FF2B5EF4-FFF2-40B4-BE49-F238E27FC236}">
                <a16:creationId xmlns:a16="http://schemas.microsoft.com/office/drawing/2014/main" id="{2984DDDF-B3BA-4B30-4988-626B7FBF0980}"/>
              </a:ext>
            </a:extLst>
          </p:cNvPr>
          <p:cNvSpPr>
            <a:spLocks noGrp="1"/>
          </p:cNvSpPr>
          <p:nvPr>
            <p:ph idx="1"/>
          </p:nvPr>
        </p:nvSpPr>
        <p:spPr>
          <a:xfrm>
            <a:off x="838200" y="1224951"/>
            <a:ext cx="10515600" cy="4952012"/>
          </a:xfrm>
        </p:spPr>
        <p:txBody>
          <a:bodyPr>
            <a:normAutofit lnSpcReduction="10000"/>
          </a:bodyPr>
          <a:lstStyle/>
          <a:p>
            <a:pPr marL="0" indent="0">
              <a:buNone/>
            </a:pPr>
            <a:r>
              <a:rPr lang="en-US" dirty="0"/>
              <a:t>Text “string” data can be represented in a many ways. As we have seen the ASCII standard is a simple byte based representation of text and is portable among all CPUS. ASCII can not represent all language ‘code points’ however, so more complex representations were developed, Unicode being widely used. Unicode however is a complicated set of standards, that almost no one completely understands. </a:t>
            </a:r>
          </a:p>
          <a:p>
            <a:pPr marL="0" indent="0">
              <a:buNone/>
            </a:pPr>
            <a:endParaRPr lang="en-US" dirty="0"/>
          </a:p>
          <a:p>
            <a:pPr marL="0" indent="0">
              <a:buNone/>
            </a:pPr>
            <a:r>
              <a:rPr lang="en-US" dirty="0">
                <a:hlinkClick r:id="rId2"/>
              </a:rPr>
              <a:t>https://www.joelonsoftware.com/2003/10/08/the-absolute-minimum-every-software-developer-absolutely-positively-must-know-about-unicode-and-character-sets-no-excuses</a:t>
            </a:r>
            <a:endParaRPr lang="en-US" dirty="0"/>
          </a:p>
          <a:p>
            <a:pPr marL="0" indent="0">
              <a:buNone/>
            </a:pPr>
            <a:r>
              <a:rPr lang="en-US" dirty="0">
                <a:hlinkClick r:id="rId3"/>
              </a:rPr>
              <a:t>https://www.ascii-code.com/</a:t>
            </a:r>
            <a:endParaRPr lang="en-US" dirty="0"/>
          </a:p>
        </p:txBody>
      </p:sp>
    </p:spTree>
    <p:extLst>
      <p:ext uri="{BB962C8B-B14F-4D97-AF65-F5344CB8AC3E}">
        <p14:creationId xmlns:p14="http://schemas.microsoft.com/office/powerpoint/2010/main" val="2344385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CE9BD-0C1F-4553-7A0D-B46D66DC83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F7EFF3-A74A-08D1-B1DF-9955B1BB8816}"/>
              </a:ext>
            </a:extLst>
          </p:cNvPr>
          <p:cNvSpPr>
            <a:spLocks noGrp="1"/>
          </p:cNvSpPr>
          <p:nvPr>
            <p:ph type="title"/>
          </p:nvPr>
        </p:nvSpPr>
        <p:spPr/>
        <p:txBody>
          <a:bodyPr/>
          <a:lstStyle/>
          <a:p>
            <a:r>
              <a:rPr lang="en-US" b="1" dirty="0"/>
              <a:t>Unicode -encodings</a:t>
            </a:r>
            <a:br>
              <a:rPr lang="en-US" b="1" dirty="0"/>
            </a:br>
            <a:endParaRPr lang="en-US" dirty="0"/>
          </a:p>
        </p:txBody>
      </p:sp>
      <p:sp>
        <p:nvSpPr>
          <p:cNvPr id="3" name="Content Placeholder 2">
            <a:extLst>
              <a:ext uri="{FF2B5EF4-FFF2-40B4-BE49-F238E27FC236}">
                <a16:creationId xmlns:a16="http://schemas.microsoft.com/office/drawing/2014/main" id="{11D09412-0926-303C-2E14-D4E4D354F04B}"/>
              </a:ext>
            </a:extLst>
          </p:cNvPr>
          <p:cNvSpPr>
            <a:spLocks noGrp="1"/>
          </p:cNvSpPr>
          <p:nvPr>
            <p:ph idx="1"/>
          </p:nvPr>
        </p:nvSpPr>
        <p:spPr>
          <a:xfrm>
            <a:off x="838200" y="1224951"/>
            <a:ext cx="10515600" cy="4952012"/>
          </a:xfrm>
        </p:spPr>
        <p:txBody>
          <a:bodyPr>
            <a:normAutofit/>
          </a:bodyPr>
          <a:lstStyle/>
          <a:p>
            <a:pPr marL="0" indent="0">
              <a:buNone/>
            </a:pPr>
            <a:r>
              <a:rPr lang="en-US" dirty="0"/>
              <a:t>There are encodings of Unicode that can be represented (encoded) using byte streams (UTF8), 16 bit wide streams (UTF16), and 32 bit wide streams (UTF32). The foreign Unicode data could be in any of these formats, and of either endianness although it is supposed to begin with an endianness identifier (Unicode byte order mark) to help you know if you need to swap or not. The foreign data must declare what Unicode encoding it is using. For the </a:t>
            </a:r>
            <a:r>
              <a:rPr lang="en-US" dirty="0" err="1"/>
              <a:t>gcc</a:t>
            </a:r>
            <a:r>
              <a:rPr lang="en-US" dirty="0"/>
              <a:t> compiler on ARM, it will encode Unicode with 32 bit values (the </a:t>
            </a:r>
            <a:r>
              <a:rPr lang="en-US" dirty="0" err="1"/>
              <a:t>wchar</a:t>
            </a:r>
            <a:r>
              <a:rPr lang="en-US" dirty="0"/>
              <a:t> type). You can use the -</a:t>
            </a:r>
            <a:r>
              <a:rPr lang="en-US" dirty="0" err="1"/>
              <a:t>fshort-wchar</a:t>
            </a:r>
            <a:r>
              <a:rPr lang="en-US" dirty="0"/>
              <a:t> compiler option to switch it to use 16 encoding. </a:t>
            </a:r>
          </a:p>
          <a:p>
            <a:endParaRPr lang="en-US" dirty="0"/>
          </a:p>
        </p:txBody>
      </p:sp>
    </p:spTree>
    <p:extLst>
      <p:ext uri="{BB962C8B-B14F-4D97-AF65-F5344CB8AC3E}">
        <p14:creationId xmlns:p14="http://schemas.microsoft.com/office/powerpoint/2010/main" val="34794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F1000-DE29-035E-7141-6CEA07900E5B}"/>
              </a:ext>
            </a:extLst>
          </p:cNvPr>
          <p:cNvSpPr>
            <a:spLocks noGrp="1"/>
          </p:cNvSpPr>
          <p:nvPr>
            <p:ph type="title"/>
          </p:nvPr>
        </p:nvSpPr>
        <p:spPr/>
        <p:txBody>
          <a:bodyPr/>
          <a:lstStyle/>
          <a:p>
            <a:r>
              <a:rPr lang="en-US" b="1" dirty="0"/>
              <a:t>Bitfields</a:t>
            </a:r>
            <a:br>
              <a:rPr lang="en-US" b="1" dirty="0"/>
            </a:br>
            <a:endParaRPr lang="en-US" dirty="0"/>
          </a:p>
        </p:txBody>
      </p:sp>
      <p:sp>
        <p:nvSpPr>
          <p:cNvPr id="3" name="Content Placeholder 2">
            <a:extLst>
              <a:ext uri="{FF2B5EF4-FFF2-40B4-BE49-F238E27FC236}">
                <a16:creationId xmlns:a16="http://schemas.microsoft.com/office/drawing/2014/main" id="{A2FC211F-B5BC-039B-564C-451D8E1B134E}"/>
              </a:ext>
            </a:extLst>
          </p:cNvPr>
          <p:cNvSpPr>
            <a:spLocks noGrp="1"/>
          </p:cNvSpPr>
          <p:nvPr>
            <p:ph idx="1"/>
          </p:nvPr>
        </p:nvSpPr>
        <p:spPr>
          <a:xfrm>
            <a:off x="838200" y="1293962"/>
            <a:ext cx="10515600" cy="4883001"/>
          </a:xfrm>
        </p:spPr>
        <p:txBody>
          <a:bodyPr>
            <a:normAutofit lnSpcReduction="10000"/>
          </a:bodyPr>
          <a:lstStyle/>
          <a:p>
            <a:pPr marL="0" indent="0">
              <a:buNone/>
            </a:pPr>
            <a:r>
              <a:rPr lang="en-US" dirty="0"/>
              <a:t>While the C language is standardized, the implementation of many C constructs is purposely left open for compiler writers to implement in any way they choose in order to take advantage of certain architecture features.</a:t>
            </a:r>
          </a:p>
          <a:p>
            <a:pPr marL="0" indent="0">
              <a:buNone/>
            </a:pPr>
            <a:r>
              <a:rPr lang="en-US" dirty="0"/>
              <a:t>From a binary data perspective, bitfields are not portable. It is left to each compiler to decide how the bits in the bitfields are to be laid out. The first bit defined could be the most significant or the least. Furthermore, alignment issues as with structures exist but more so. Compilers can allocate bit groups into bytes as they see fit for optimization.</a:t>
            </a:r>
          </a:p>
          <a:p>
            <a:pPr marL="0" indent="0">
              <a:buNone/>
            </a:pPr>
            <a:r>
              <a:rPr lang="en-US" dirty="0"/>
              <a:t>If the foreign data was created using bitfields, they may or may not match your compiler’s interpretation. </a:t>
            </a:r>
          </a:p>
          <a:p>
            <a:pPr marL="0" indent="0">
              <a:buNone/>
            </a:pPr>
            <a:endParaRPr lang="en-US" dirty="0"/>
          </a:p>
        </p:txBody>
      </p:sp>
    </p:spTree>
    <p:extLst>
      <p:ext uri="{BB962C8B-B14F-4D97-AF65-F5344CB8AC3E}">
        <p14:creationId xmlns:p14="http://schemas.microsoft.com/office/powerpoint/2010/main" val="14856602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65890-3D3B-3FEF-9232-3A60DEE8199E}"/>
              </a:ext>
            </a:extLst>
          </p:cNvPr>
          <p:cNvSpPr>
            <a:spLocks noGrp="1"/>
          </p:cNvSpPr>
          <p:nvPr>
            <p:ph type="title"/>
          </p:nvPr>
        </p:nvSpPr>
        <p:spPr/>
        <p:txBody>
          <a:bodyPr/>
          <a:lstStyle/>
          <a:p>
            <a:r>
              <a:rPr lang="en-US" b="1" dirty="0"/>
              <a:t>Unions</a:t>
            </a:r>
            <a:br>
              <a:rPr lang="en-US" b="1" dirty="0"/>
            </a:br>
            <a:endParaRPr lang="en-US" dirty="0"/>
          </a:p>
        </p:txBody>
      </p:sp>
      <p:sp>
        <p:nvSpPr>
          <p:cNvPr id="3" name="Content Placeholder 2">
            <a:extLst>
              <a:ext uri="{FF2B5EF4-FFF2-40B4-BE49-F238E27FC236}">
                <a16:creationId xmlns:a16="http://schemas.microsoft.com/office/drawing/2014/main" id="{D981EDC2-33AC-C701-7068-ADB17EA63995}"/>
              </a:ext>
            </a:extLst>
          </p:cNvPr>
          <p:cNvSpPr>
            <a:spLocks noGrp="1"/>
          </p:cNvSpPr>
          <p:nvPr>
            <p:ph idx="1"/>
          </p:nvPr>
        </p:nvSpPr>
        <p:spPr/>
        <p:txBody>
          <a:bodyPr/>
          <a:lstStyle/>
          <a:p>
            <a:pPr marL="0" indent="0">
              <a:buNone/>
            </a:pPr>
            <a:r>
              <a:rPr lang="en-US" dirty="0"/>
              <a:t>Unions suffer the same fate in that the compiler writers are free to implement them in various ways, with alignment issues like structures but in some cases even weirder. Unions are not portable from a binary perspective.</a:t>
            </a:r>
          </a:p>
          <a:p>
            <a:endParaRPr lang="en-US" dirty="0"/>
          </a:p>
        </p:txBody>
      </p:sp>
    </p:spTree>
    <p:extLst>
      <p:ext uri="{BB962C8B-B14F-4D97-AF65-F5344CB8AC3E}">
        <p14:creationId xmlns:p14="http://schemas.microsoft.com/office/powerpoint/2010/main" val="1091295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A74E1-6DF0-7ECB-FB96-BCAD918C8543}"/>
              </a:ext>
            </a:extLst>
          </p:cNvPr>
          <p:cNvSpPr>
            <a:spLocks noGrp="1"/>
          </p:cNvSpPr>
          <p:nvPr>
            <p:ph type="title"/>
          </p:nvPr>
        </p:nvSpPr>
        <p:spPr/>
        <p:txBody>
          <a:bodyPr/>
          <a:lstStyle/>
          <a:p>
            <a:r>
              <a:rPr lang="en-US" b="1" dirty="0"/>
              <a:t>Marshaling and serializing</a:t>
            </a:r>
            <a:br>
              <a:rPr lang="en-US" b="1" dirty="0"/>
            </a:br>
            <a:endParaRPr lang="en-US" dirty="0"/>
          </a:p>
        </p:txBody>
      </p:sp>
      <p:sp>
        <p:nvSpPr>
          <p:cNvPr id="3" name="Content Placeholder 2">
            <a:extLst>
              <a:ext uri="{FF2B5EF4-FFF2-40B4-BE49-F238E27FC236}">
                <a16:creationId xmlns:a16="http://schemas.microsoft.com/office/drawing/2014/main" id="{9996369E-5148-6795-327D-8BD9A02448FF}"/>
              </a:ext>
            </a:extLst>
          </p:cNvPr>
          <p:cNvSpPr>
            <a:spLocks noGrp="1"/>
          </p:cNvSpPr>
          <p:nvPr>
            <p:ph idx="1"/>
          </p:nvPr>
        </p:nvSpPr>
        <p:spPr/>
        <p:txBody>
          <a:bodyPr/>
          <a:lstStyle/>
          <a:p>
            <a:pPr marL="0" indent="0">
              <a:buNone/>
            </a:pPr>
            <a:r>
              <a:rPr lang="en-US" dirty="0"/>
              <a:t>To accommodate all of the various quirks of data representation, programs typically use a technique called marshaling. In marshaling the foreign data is considered a byte stream, where each byte of the stream is interpreted using the rules of the foreign data representation. These bytes are then re-assembled into data structures native to the host CPU using its data representation rules. This usually involves byte shuffling and bit shifting.</a:t>
            </a:r>
          </a:p>
          <a:p>
            <a:endParaRPr lang="en-US" dirty="0"/>
          </a:p>
        </p:txBody>
      </p:sp>
    </p:spTree>
    <p:extLst>
      <p:ext uri="{BB962C8B-B14F-4D97-AF65-F5344CB8AC3E}">
        <p14:creationId xmlns:p14="http://schemas.microsoft.com/office/powerpoint/2010/main" val="3447744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143C0-65A8-4143-B089-9819DD18C8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06E23C-C93D-46D9-A9FF-2F9599E0A89A}"/>
              </a:ext>
            </a:extLst>
          </p:cNvPr>
          <p:cNvSpPr>
            <a:spLocks noGrp="1"/>
          </p:cNvSpPr>
          <p:nvPr>
            <p:ph type="title"/>
          </p:nvPr>
        </p:nvSpPr>
        <p:spPr/>
        <p:txBody>
          <a:bodyPr/>
          <a:lstStyle/>
          <a:p>
            <a:r>
              <a:rPr lang="en-US" b="1" dirty="0"/>
              <a:t>Marshaling and serializing</a:t>
            </a:r>
            <a:br>
              <a:rPr lang="en-US" b="1" dirty="0"/>
            </a:br>
            <a:endParaRPr lang="en-US" dirty="0"/>
          </a:p>
        </p:txBody>
      </p:sp>
      <p:sp>
        <p:nvSpPr>
          <p:cNvPr id="3" name="Content Placeholder 2">
            <a:extLst>
              <a:ext uri="{FF2B5EF4-FFF2-40B4-BE49-F238E27FC236}">
                <a16:creationId xmlns:a16="http://schemas.microsoft.com/office/drawing/2014/main" id="{92C0FDE0-8632-FFAD-AAB3-81EAF7C996A8}"/>
              </a:ext>
            </a:extLst>
          </p:cNvPr>
          <p:cNvSpPr>
            <a:spLocks noGrp="1"/>
          </p:cNvSpPr>
          <p:nvPr>
            <p:ph idx="1"/>
          </p:nvPr>
        </p:nvSpPr>
        <p:spPr/>
        <p:txBody>
          <a:bodyPr/>
          <a:lstStyle/>
          <a:p>
            <a:pPr marL="0" indent="0">
              <a:buNone/>
            </a:pPr>
            <a:r>
              <a:rPr lang="en-US" dirty="0"/>
              <a:t>Similarly, when sending or storing host data to a foreign data format the native data is serialized by breaking each native data element down into its constituent bytes and reformatting them into a byte stream.</a:t>
            </a:r>
          </a:p>
          <a:p>
            <a:pPr marL="0" indent="0">
              <a:buNone/>
            </a:pPr>
            <a:r>
              <a:rPr lang="en-US" dirty="0"/>
              <a:t>You may be tempted into thinking that if a foreign data structure happens to match your CPUs native format you can skip doing marshaling or serializing. You should consider the future portability of that decision, as it limits your choices of CPU architectures going forward.</a:t>
            </a:r>
          </a:p>
          <a:p>
            <a:endParaRPr lang="en-US" dirty="0"/>
          </a:p>
        </p:txBody>
      </p:sp>
    </p:spTree>
    <p:extLst>
      <p:ext uri="{BB962C8B-B14F-4D97-AF65-F5344CB8AC3E}">
        <p14:creationId xmlns:p14="http://schemas.microsoft.com/office/powerpoint/2010/main" val="241382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0B1F3-1A78-404B-B32E-5633D8D13FA8}"/>
              </a:ext>
            </a:extLst>
          </p:cNvPr>
          <p:cNvSpPr>
            <a:spLocks noGrp="1"/>
          </p:cNvSpPr>
          <p:nvPr>
            <p:ph type="title"/>
          </p:nvPr>
        </p:nvSpPr>
        <p:spPr/>
        <p:txBody>
          <a:bodyPr/>
          <a:lstStyle/>
          <a:p>
            <a:r>
              <a:rPr lang="en-US" b="1" dirty="0"/>
              <a:t>You took the red pill</a:t>
            </a:r>
          </a:p>
        </p:txBody>
      </p:sp>
      <p:sp>
        <p:nvSpPr>
          <p:cNvPr id="3" name="Content Placeholder 2">
            <a:extLst>
              <a:ext uri="{FF2B5EF4-FFF2-40B4-BE49-F238E27FC236}">
                <a16:creationId xmlns:a16="http://schemas.microsoft.com/office/drawing/2014/main" id="{2F4DED4A-8C37-6087-AA6A-031FF1C47436}"/>
              </a:ext>
            </a:extLst>
          </p:cNvPr>
          <p:cNvSpPr>
            <a:spLocks noGrp="1"/>
          </p:cNvSpPr>
          <p:nvPr>
            <p:ph idx="1"/>
          </p:nvPr>
        </p:nvSpPr>
        <p:spPr>
          <a:xfrm>
            <a:off x="838200" y="1825625"/>
            <a:ext cx="5063871" cy="4351338"/>
          </a:xfrm>
        </p:spPr>
        <p:txBody>
          <a:bodyPr/>
          <a:lstStyle/>
          <a:p>
            <a:pPr marL="0" indent="0">
              <a:buNone/>
            </a:pPr>
            <a:r>
              <a:rPr lang="en-US" dirty="0"/>
              <a:t>But you, my friend, are not normal. You are an embedded programmer and have taken the red pill. You must embrace the uncomfortable truth.</a:t>
            </a:r>
          </a:p>
          <a:p>
            <a:pPr marL="0" indent="0">
              <a:buNone/>
            </a:pPr>
            <a:endParaRPr lang="en-US" dirty="0"/>
          </a:p>
        </p:txBody>
      </p:sp>
      <p:pic>
        <p:nvPicPr>
          <p:cNvPr id="1026" name="Picture 2" descr="Take The Red Pill, Take The Blue Pill: The Choices And Decisions We Make -  Frankies Legacy">
            <a:extLst>
              <a:ext uri="{FF2B5EF4-FFF2-40B4-BE49-F238E27FC236}">
                <a16:creationId xmlns:a16="http://schemas.microsoft.com/office/drawing/2014/main" id="{2CBE4C27-BA8C-670A-0BCD-71596DD1F8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9930" y="1825626"/>
            <a:ext cx="4957914" cy="3263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4391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4A39E-C2D5-E10B-42B1-D02ADF053AC7}"/>
              </a:ext>
            </a:extLst>
          </p:cNvPr>
          <p:cNvSpPr>
            <a:spLocks noGrp="1"/>
          </p:cNvSpPr>
          <p:nvPr>
            <p:ph type="title"/>
          </p:nvPr>
        </p:nvSpPr>
        <p:spPr/>
        <p:txBody>
          <a:bodyPr/>
          <a:lstStyle/>
          <a:p>
            <a:r>
              <a:rPr lang="en-US" b="1" dirty="0"/>
              <a:t>How foreign data enters the system</a:t>
            </a:r>
            <a:br>
              <a:rPr lang="en-US" b="1" dirty="0"/>
            </a:br>
            <a:endParaRPr lang="en-US" dirty="0"/>
          </a:p>
        </p:txBody>
      </p:sp>
      <p:sp>
        <p:nvSpPr>
          <p:cNvPr id="3" name="Content Placeholder 2">
            <a:extLst>
              <a:ext uri="{FF2B5EF4-FFF2-40B4-BE49-F238E27FC236}">
                <a16:creationId xmlns:a16="http://schemas.microsoft.com/office/drawing/2014/main" id="{C02AF955-AA44-990A-724C-2A99C137627F}"/>
              </a:ext>
            </a:extLst>
          </p:cNvPr>
          <p:cNvSpPr>
            <a:spLocks noGrp="1"/>
          </p:cNvSpPr>
          <p:nvPr>
            <p:ph idx="1"/>
          </p:nvPr>
        </p:nvSpPr>
        <p:spPr/>
        <p:txBody>
          <a:bodyPr>
            <a:normAutofit/>
          </a:bodyPr>
          <a:lstStyle/>
          <a:p>
            <a:pPr marL="0" indent="0">
              <a:buNone/>
            </a:pPr>
            <a:r>
              <a:rPr lang="en-US" dirty="0"/>
              <a:t>We will call data that was not created by the CPU we are running on “foreign” data and it can enter into the normally closed system in a number of ways.</a:t>
            </a:r>
          </a:p>
          <a:p>
            <a:r>
              <a:rPr lang="en-US" b="1" dirty="0"/>
              <a:t>Transmitted</a:t>
            </a:r>
            <a:r>
              <a:rPr lang="en-US" dirty="0"/>
              <a:t> - Data can be received from the outside world via USB, SPI, i2c, serial, network, wireless or other means. </a:t>
            </a:r>
          </a:p>
          <a:p>
            <a:r>
              <a:rPr lang="en-US" b="1" dirty="0"/>
              <a:t>Mounted - </a:t>
            </a:r>
            <a:r>
              <a:rPr lang="en-US" dirty="0"/>
              <a:t>Data can be accessed via SD card, mounted file system, proprietary ROM modules etc.</a:t>
            </a:r>
          </a:p>
          <a:p>
            <a:r>
              <a:rPr lang="en-US" b="1" dirty="0"/>
              <a:t>Memory mapped - </a:t>
            </a:r>
            <a:r>
              <a:rPr lang="en-US" dirty="0"/>
              <a:t>Hardware can be mapped into the address space that is not native to the CPU architecture.</a:t>
            </a:r>
          </a:p>
          <a:p>
            <a:endParaRPr lang="en-US" dirty="0"/>
          </a:p>
        </p:txBody>
      </p:sp>
    </p:spTree>
    <p:extLst>
      <p:ext uri="{BB962C8B-B14F-4D97-AF65-F5344CB8AC3E}">
        <p14:creationId xmlns:p14="http://schemas.microsoft.com/office/powerpoint/2010/main" val="2577101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03345-1484-9E11-4119-C6E2230463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108AE6-39C5-AC27-4176-CE856FD38CC2}"/>
              </a:ext>
            </a:extLst>
          </p:cNvPr>
          <p:cNvSpPr>
            <a:spLocks noGrp="1"/>
          </p:cNvSpPr>
          <p:nvPr>
            <p:ph type="title"/>
          </p:nvPr>
        </p:nvSpPr>
        <p:spPr/>
        <p:txBody>
          <a:bodyPr/>
          <a:lstStyle/>
          <a:p>
            <a:r>
              <a:rPr lang="en-US" b="1" dirty="0"/>
              <a:t>Data representation quirks</a:t>
            </a:r>
            <a:br>
              <a:rPr lang="en-US" b="1" dirty="0"/>
            </a:br>
            <a:endParaRPr lang="en-US" dirty="0"/>
          </a:p>
        </p:txBody>
      </p:sp>
      <p:sp>
        <p:nvSpPr>
          <p:cNvPr id="3" name="Content Placeholder 2">
            <a:extLst>
              <a:ext uri="{FF2B5EF4-FFF2-40B4-BE49-F238E27FC236}">
                <a16:creationId xmlns:a16="http://schemas.microsoft.com/office/drawing/2014/main" id="{9AC47926-2C5C-7E31-26D6-8A537E3A7833}"/>
              </a:ext>
            </a:extLst>
          </p:cNvPr>
          <p:cNvSpPr>
            <a:spLocks noGrp="1"/>
          </p:cNvSpPr>
          <p:nvPr>
            <p:ph idx="1"/>
          </p:nvPr>
        </p:nvSpPr>
        <p:spPr/>
        <p:txBody>
          <a:bodyPr>
            <a:normAutofit/>
          </a:bodyPr>
          <a:lstStyle/>
          <a:p>
            <a:pPr marL="0" indent="0">
              <a:buNone/>
            </a:pPr>
            <a:r>
              <a:rPr lang="en-US" dirty="0"/>
              <a:t>If all the data in the world were represented as simple arrays of bytes in memory, there wouldn’t be a problem.</a:t>
            </a:r>
          </a:p>
          <a:p>
            <a:pPr marL="0" indent="0">
              <a:buNone/>
            </a:pPr>
            <a:r>
              <a:rPr lang="en-US" dirty="0"/>
              <a:t>All bytes are self-consistent in that they hold eight bits, arranged with the most significant bit on the left, and the least significant bit on the right, modelling how we represent place values in base 10. </a:t>
            </a:r>
          </a:p>
          <a:p>
            <a:pPr marL="0" indent="0">
              <a:buNone/>
            </a:pPr>
            <a:r>
              <a:rPr lang="en-US" dirty="0"/>
              <a:t>I’m sure some wise guy tried to reverse that back in the day and were rightfully ostracized from society.</a:t>
            </a:r>
          </a:p>
          <a:p>
            <a:pPr marL="0" indent="0">
              <a:buNone/>
            </a:pPr>
            <a:r>
              <a:rPr lang="en-US" dirty="0"/>
              <a:t>Even signed data has been universally agreed upon to be represented in twos-complement.</a:t>
            </a:r>
          </a:p>
          <a:p>
            <a:pPr marL="0" indent="0">
              <a:buNone/>
            </a:pPr>
            <a:endParaRPr lang="en-US" dirty="0"/>
          </a:p>
        </p:txBody>
      </p:sp>
    </p:spTree>
    <p:extLst>
      <p:ext uri="{BB962C8B-B14F-4D97-AF65-F5344CB8AC3E}">
        <p14:creationId xmlns:p14="http://schemas.microsoft.com/office/powerpoint/2010/main" val="2272617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E9676-414E-3D7B-5219-606772719D4A}"/>
              </a:ext>
            </a:extLst>
          </p:cNvPr>
          <p:cNvSpPr>
            <a:spLocks noGrp="1"/>
          </p:cNvSpPr>
          <p:nvPr>
            <p:ph type="title"/>
          </p:nvPr>
        </p:nvSpPr>
        <p:spPr/>
        <p:txBody>
          <a:bodyPr/>
          <a:lstStyle/>
          <a:p>
            <a:r>
              <a:rPr lang="en-US" b="1" dirty="0"/>
              <a:t>Data representation quirks</a:t>
            </a:r>
            <a:br>
              <a:rPr lang="en-US" b="1" dirty="0"/>
            </a:br>
            <a:endParaRPr lang="en-US" dirty="0"/>
          </a:p>
        </p:txBody>
      </p:sp>
      <p:sp>
        <p:nvSpPr>
          <p:cNvPr id="3" name="Content Placeholder 2">
            <a:extLst>
              <a:ext uri="{FF2B5EF4-FFF2-40B4-BE49-F238E27FC236}">
                <a16:creationId xmlns:a16="http://schemas.microsoft.com/office/drawing/2014/main" id="{A0D2DF52-D174-7087-9DAA-CD8005D6D6D8}"/>
              </a:ext>
            </a:extLst>
          </p:cNvPr>
          <p:cNvSpPr>
            <a:spLocks noGrp="1"/>
          </p:cNvSpPr>
          <p:nvPr>
            <p:ph idx="1"/>
          </p:nvPr>
        </p:nvSpPr>
        <p:spPr>
          <a:xfrm>
            <a:off x="838200" y="1825625"/>
            <a:ext cx="6356230" cy="4351338"/>
          </a:xfrm>
        </p:spPr>
        <p:txBody>
          <a:bodyPr>
            <a:normAutofit/>
          </a:bodyPr>
          <a:lstStyle/>
          <a:p>
            <a:pPr marL="0" indent="0">
              <a:buNone/>
            </a:pPr>
            <a:r>
              <a:rPr lang="en-US" dirty="0"/>
              <a:t>Unfortunately, people demand data that represents values exceeding 255, or use languages that have alphabets larger than 255 letters. This means that we must group collections of bytes together in memory to represent larger data items.</a:t>
            </a:r>
          </a:p>
          <a:p>
            <a:endParaRPr lang="en-US" dirty="0"/>
          </a:p>
        </p:txBody>
      </p:sp>
      <p:pic>
        <p:nvPicPr>
          <p:cNvPr id="2050" name="Picture 2" descr="Give Me More - Despicable Me GIF - More I Want More Give Me More - Discover  &amp; Share GIFs">
            <a:extLst>
              <a:ext uri="{FF2B5EF4-FFF2-40B4-BE49-F238E27FC236}">
                <a16:creationId xmlns:a16="http://schemas.microsoft.com/office/drawing/2014/main" id="{637664E8-91F4-1288-DFB7-CD6B118CA4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4430" y="2294702"/>
            <a:ext cx="4568417" cy="27776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4433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58BE7-DC88-C4A7-A9C8-5ABA6798F251}"/>
              </a:ext>
            </a:extLst>
          </p:cNvPr>
          <p:cNvSpPr>
            <a:spLocks noGrp="1"/>
          </p:cNvSpPr>
          <p:nvPr>
            <p:ph type="title"/>
          </p:nvPr>
        </p:nvSpPr>
        <p:spPr/>
        <p:txBody>
          <a:bodyPr/>
          <a:lstStyle/>
          <a:p>
            <a:r>
              <a:rPr lang="en-US" dirty="0"/>
              <a:t>Tagged data</a:t>
            </a:r>
          </a:p>
        </p:txBody>
      </p:sp>
      <p:sp>
        <p:nvSpPr>
          <p:cNvPr id="3" name="Content Placeholder 2">
            <a:extLst>
              <a:ext uri="{FF2B5EF4-FFF2-40B4-BE49-F238E27FC236}">
                <a16:creationId xmlns:a16="http://schemas.microsoft.com/office/drawing/2014/main" id="{920FF872-CDAE-8D13-28EB-D2CDE5E51D51}"/>
              </a:ext>
            </a:extLst>
          </p:cNvPr>
          <p:cNvSpPr>
            <a:spLocks noGrp="1"/>
          </p:cNvSpPr>
          <p:nvPr>
            <p:ph idx="1"/>
          </p:nvPr>
        </p:nvSpPr>
        <p:spPr/>
        <p:txBody>
          <a:bodyPr>
            <a:normAutofit lnSpcReduction="10000"/>
          </a:bodyPr>
          <a:lstStyle/>
          <a:p>
            <a:pPr marL="0" indent="0">
              <a:buNone/>
            </a:pPr>
            <a:r>
              <a:rPr lang="en-US" dirty="0"/>
              <a:t>The ASCII standard for representing characters of the (primarily English) alphabet only uses a single byte per character. As these can be represented as simple arrays of bytes we could avoid the problem of larger data groups by using some kind of tagged data or data markup language like XML, JSON, or YAML. These are ASCII encoded text files that tag each data item with a type string and then follow that with a data string representing the data. The programmer can use code libraries that know how to decode these ASCII strings into binary data that is consistent with the CPU architecture. </a:t>
            </a:r>
            <a:r>
              <a:rPr lang="en-US" dirty="0">
                <a:hlinkClick r:id="rId2"/>
              </a:rPr>
              <a:t>https://zserge.com/jsmn/</a:t>
            </a:r>
            <a:endParaRPr lang="en-US" dirty="0"/>
          </a:p>
          <a:p>
            <a:pPr marL="0" indent="0">
              <a:buNone/>
            </a:pPr>
            <a:r>
              <a:rPr lang="en-US" dirty="0"/>
              <a:t>If however we want to use binary representations of data larger than a byte we must contend with the following quirks.</a:t>
            </a:r>
          </a:p>
          <a:p>
            <a:endParaRPr lang="en-US" dirty="0"/>
          </a:p>
        </p:txBody>
      </p:sp>
    </p:spTree>
    <p:extLst>
      <p:ext uri="{BB962C8B-B14F-4D97-AF65-F5344CB8AC3E}">
        <p14:creationId xmlns:p14="http://schemas.microsoft.com/office/powerpoint/2010/main" val="3784903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0C90B-4911-B715-66E2-BA99EC9A283F}"/>
              </a:ext>
            </a:extLst>
          </p:cNvPr>
          <p:cNvSpPr>
            <a:spLocks noGrp="1"/>
          </p:cNvSpPr>
          <p:nvPr>
            <p:ph type="title"/>
          </p:nvPr>
        </p:nvSpPr>
        <p:spPr/>
        <p:txBody>
          <a:bodyPr/>
          <a:lstStyle/>
          <a:p>
            <a:r>
              <a:rPr lang="en-US" b="1" dirty="0"/>
              <a:t>Endianness</a:t>
            </a:r>
            <a:br>
              <a:rPr lang="en-US" b="1" dirty="0"/>
            </a:br>
            <a:endParaRPr lang="en-US" dirty="0"/>
          </a:p>
        </p:txBody>
      </p:sp>
      <p:sp>
        <p:nvSpPr>
          <p:cNvPr id="3" name="Content Placeholder 2">
            <a:extLst>
              <a:ext uri="{FF2B5EF4-FFF2-40B4-BE49-F238E27FC236}">
                <a16:creationId xmlns:a16="http://schemas.microsoft.com/office/drawing/2014/main" id="{DBA71658-8544-6922-20B7-D2FD65C14FDD}"/>
              </a:ext>
            </a:extLst>
          </p:cNvPr>
          <p:cNvSpPr>
            <a:spLocks noGrp="1"/>
          </p:cNvSpPr>
          <p:nvPr>
            <p:ph idx="1"/>
          </p:nvPr>
        </p:nvSpPr>
        <p:spPr>
          <a:xfrm>
            <a:off x="838201" y="1825625"/>
            <a:ext cx="5804140" cy="4351338"/>
          </a:xfrm>
        </p:spPr>
        <p:txBody>
          <a:bodyPr>
            <a:normAutofit/>
          </a:bodyPr>
          <a:lstStyle/>
          <a:p>
            <a:pPr marL="0" indent="0">
              <a:buNone/>
            </a:pPr>
            <a:r>
              <a:rPr lang="en-US" dirty="0"/>
              <a:t>Some architectures splay larger numerical data into memory starting with the least significant byte of the data stored into an address of memory, followed by the more significant byte of the data stored in the next higher address of memory. These are called “little endian” systems because the little end comes first in memory.</a:t>
            </a:r>
          </a:p>
          <a:p>
            <a:pPr marL="0" indent="0">
              <a:buNone/>
            </a:pPr>
            <a:endParaRPr lang="en-US" dirty="0"/>
          </a:p>
        </p:txBody>
      </p:sp>
      <p:graphicFrame>
        <p:nvGraphicFramePr>
          <p:cNvPr id="8" name="Table 7">
            <a:extLst>
              <a:ext uri="{FF2B5EF4-FFF2-40B4-BE49-F238E27FC236}">
                <a16:creationId xmlns:a16="http://schemas.microsoft.com/office/drawing/2014/main" id="{6F2689EF-1505-C2B8-E615-2A26B7E15292}"/>
              </a:ext>
            </a:extLst>
          </p:cNvPr>
          <p:cNvGraphicFramePr>
            <a:graphicFrameLocks noGrp="1"/>
          </p:cNvGraphicFramePr>
          <p:nvPr>
            <p:extLst>
              <p:ext uri="{D42A27DB-BD31-4B8C-83A1-F6EECF244321}">
                <p14:modId xmlns:p14="http://schemas.microsoft.com/office/powerpoint/2010/main" val="683006079"/>
              </p:ext>
            </p:extLst>
          </p:nvPr>
        </p:nvGraphicFramePr>
        <p:xfrm>
          <a:off x="7010399" y="2013628"/>
          <a:ext cx="4343400" cy="2627382"/>
        </p:xfrm>
        <a:graphic>
          <a:graphicData uri="http://schemas.openxmlformats.org/drawingml/2006/table">
            <a:tbl>
              <a:tblPr firstRow="1" bandRow="1">
                <a:tableStyleId>{5C22544A-7EE6-4342-B048-85BDC9FD1C3A}</a:tableStyleId>
              </a:tblPr>
              <a:tblGrid>
                <a:gridCol w="2171700">
                  <a:extLst>
                    <a:ext uri="{9D8B030D-6E8A-4147-A177-3AD203B41FA5}">
                      <a16:colId xmlns:a16="http://schemas.microsoft.com/office/drawing/2014/main" val="644314388"/>
                    </a:ext>
                  </a:extLst>
                </a:gridCol>
                <a:gridCol w="2171700">
                  <a:extLst>
                    <a:ext uri="{9D8B030D-6E8A-4147-A177-3AD203B41FA5}">
                      <a16:colId xmlns:a16="http://schemas.microsoft.com/office/drawing/2014/main" val="3207567675"/>
                    </a:ext>
                  </a:extLst>
                </a:gridCol>
              </a:tblGrid>
              <a:tr h="875794">
                <a:tc>
                  <a:txBody>
                    <a:bodyPr/>
                    <a:lstStyle/>
                    <a:p>
                      <a:r>
                        <a:rPr lang="en-US" dirty="0"/>
                        <a:t>Data</a:t>
                      </a:r>
                    </a:p>
                  </a:txBody>
                  <a:tcPr/>
                </a:tc>
                <a:tc>
                  <a:txBody>
                    <a:bodyPr/>
                    <a:lstStyle/>
                    <a:p>
                      <a:r>
                        <a:rPr lang="en-US" dirty="0"/>
                        <a:t>0xABCD</a:t>
                      </a:r>
                    </a:p>
                  </a:txBody>
                  <a:tcPr/>
                </a:tc>
                <a:extLst>
                  <a:ext uri="{0D108BD9-81ED-4DB2-BD59-A6C34878D82A}">
                    <a16:rowId xmlns:a16="http://schemas.microsoft.com/office/drawing/2014/main" val="2922449975"/>
                  </a:ext>
                </a:extLst>
              </a:tr>
              <a:tr h="875794">
                <a:tc>
                  <a:txBody>
                    <a:bodyPr/>
                    <a:lstStyle/>
                    <a:p>
                      <a:r>
                        <a:rPr lang="en-US" dirty="0"/>
                        <a:t>Address 0</a:t>
                      </a:r>
                    </a:p>
                  </a:txBody>
                  <a:tcPr/>
                </a:tc>
                <a:tc>
                  <a:txBody>
                    <a:bodyPr/>
                    <a:lstStyle/>
                    <a:p>
                      <a:r>
                        <a:rPr lang="en-US" dirty="0"/>
                        <a:t>0xCD</a:t>
                      </a:r>
                    </a:p>
                  </a:txBody>
                  <a:tcPr/>
                </a:tc>
                <a:extLst>
                  <a:ext uri="{0D108BD9-81ED-4DB2-BD59-A6C34878D82A}">
                    <a16:rowId xmlns:a16="http://schemas.microsoft.com/office/drawing/2014/main" val="1489539010"/>
                  </a:ext>
                </a:extLst>
              </a:tr>
              <a:tr h="875794">
                <a:tc>
                  <a:txBody>
                    <a:bodyPr/>
                    <a:lstStyle/>
                    <a:p>
                      <a:r>
                        <a:rPr lang="en-US" dirty="0"/>
                        <a:t>Address 1</a:t>
                      </a:r>
                    </a:p>
                  </a:txBody>
                  <a:tcPr/>
                </a:tc>
                <a:tc>
                  <a:txBody>
                    <a:bodyPr/>
                    <a:lstStyle/>
                    <a:p>
                      <a:r>
                        <a:rPr lang="en-US" dirty="0"/>
                        <a:t>0xAB</a:t>
                      </a:r>
                    </a:p>
                  </a:txBody>
                  <a:tcPr/>
                </a:tc>
                <a:extLst>
                  <a:ext uri="{0D108BD9-81ED-4DB2-BD59-A6C34878D82A}">
                    <a16:rowId xmlns:a16="http://schemas.microsoft.com/office/drawing/2014/main" val="2009856676"/>
                  </a:ext>
                </a:extLst>
              </a:tr>
            </a:tbl>
          </a:graphicData>
        </a:graphic>
      </p:graphicFrame>
    </p:spTree>
    <p:extLst>
      <p:ext uri="{BB962C8B-B14F-4D97-AF65-F5344CB8AC3E}">
        <p14:creationId xmlns:p14="http://schemas.microsoft.com/office/powerpoint/2010/main" val="7438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DDF64-27E6-8A30-6D0A-42FA122C79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04D9F9-A63B-209D-080B-63E6DC3D458C}"/>
              </a:ext>
            </a:extLst>
          </p:cNvPr>
          <p:cNvSpPr>
            <a:spLocks noGrp="1"/>
          </p:cNvSpPr>
          <p:nvPr>
            <p:ph type="title"/>
          </p:nvPr>
        </p:nvSpPr>
        <p:spPr/>
        <p:txBody>
          <a:bodyPr/>
          <a:lstStyle/>
          <a:p>
            <a:r>
              <a:rPr lang="en-US" b="1" dirty="0"/>
              <a:t>Endianness</a:t>
            </a:r>
            <a:br>
              <a:rPr lang="en-US" b="1" dirty="0"/>
            </a:br>
            <a:endParaRPr lang="en-US" dirty="0"/>
          </a:p>
        </p:txBody>
      </p:sp>
      <p:sp>
        <p:nvSpPr>
          <p:cNvPr id="3" name="Content Placeholder 2">
            <a:extLst>
              <a:ext uri="{FF2B5EF4-FFF2-40B4-BE49-F238E27FC236}">
                <a16:creationId xmlns:a16="http://schemas.microsoft.com/office/drawing/2014/main" id="{6F07C296-F928-133F-8465-1D361D100FE8}"/>
              </a:ext>
            </a:extLst>
          </p:cNvPr>
          <p:cNvSpPr>
            <a:spLocks noGrp="1"/>
          </p:cNvSpPr>
          <p:nvPr>
            <p:ph idx="1"/>
          </p:nvPr>
        </p:nvSpPr>
        <p:spPr>
          <a:xfrm>
            <a:off x="838201" y="1825625"/>
            <a:ext cx="5562600" cy="4351338"/>
          </a:xfrm>
        </p:spPr>
        <p:txBody>
          <a:bodyPr>
            <a:normAutofit/>
          </a:bodyPr>
          <a:lstStyle/>
          <a:p>
            <a:pPr marL="0" indent="0">
              <a:buNone/>
            </a:pPr>
            <a:r>
              <a:rPr lang="en-US" dirty="0"/>
              <a:t>Other architectures splay larger numerical data into memory starting with the most significant byte of the data stored into an address of memory, followed by the least significant byte of the data stored in the next higher address of memory. These are called “big endian” systems because the big end come first in memory.</a:t>
            </a:r>
          </a:p>
          <a:p>
            <a:endParaRPr lang="en-US" dirty="0"/>
          </a:p>
        </p:txBody>
      </p:sp>
      <p:graphicFrame>
        <p:nvGraphicFramePr>
          <p:cNvPr id="4" name="Table 3">
            <a:extLst>
              <a:ext uri="{FF2B5EF4-FFF2-40B4-BE49-F238E27FC236}">
                <a16:creationId xmlns:a16="http://schemas.microsoft.com/office/drawing/2014/main" id="{242805CB-6505-E05F-D01F-4EA1CA9AF382}"/>
              </a:ext>
            </a:extLst>
          </p:cNvPr>
          <p:cNvGraphicFramePr>
            <a:graphicFrameLocks noGrp="1"/>
          </p:cNvGraphicFramePr>
          <p:nvPr>
            <p:extLst>
              <p:ext uri="{D42A27DB-BD31-4B8C-83A1-F6EECF244321}">
                <p14:modId xmlns:p14="http://schemas.microsoft.com/office/powerpoint/2010/main" val="1744759272"/>
              </p:ext>
            </p:extLst>
          </p:nvPr>
        </p:nvGraphicFramePr>
        <p:xfrm>
          <a:off x="7010399" y="2013628"/>
          <a:ext cx="4343400" cy="2627382"/>
        </p:xfrm>
        <a:graphic>
          <a:graphicData uri="http://schemas.openxmlformats.org/drawingml/2006/table">
            <a:tbl>
              <a:tblPr firstRow="1" bandRow="1">
                <a:tableStyleId>{5C22544A-7EE6-4342-B048-85BDC9FD1C3A}</a:tableStyleId>
              </a:tblPr>
              <a:tblGrid>
                <a:gridCol w="2171700">
                  <a:extLst>
                    <a:ext uri="{9D8B030D-6E8A-4147-A177-3AD203B41FA5}">
                      <a16:colId xmlns:a16="http://schemas.microsoft.com/office/drawing/2014/main" val="644314388"/>
                    </a:ext>
                  </a:extLst>
                </a:gridCol>
                <a:gridCol w="2171700">
                  <a:extLst>
                    <a:ext uri="{9D8B030D-6E8A-4147-A177-3AD203B41FA5}">
                      <a16:colId xmlns:a16="http://schemas.microsoft.com/office/drawing/2014/main" val="3207567675"/>
                    </a:ext>
                  </a:extLst>
                </a:gridCol>
              </a:tblGrid>
              <a:tr h="875794">
                <a:tc>
                  <a:txBody>
                    <a:bodyPr/>
                    <a:lstStyle/>
                    <a:p>
                      <a:r>
                        <a:rPr lang="en-US" dirty="0"/>
                        <a:t>Data</a:t>
                      </a:r>
                    </a:p>
                  </a:txBody>
                  <a:tcPr/>
                </a:tc>
                <a:tc>
                  <a:txBody>
                    <a:bodyPr/>
                    <a:lstStyle/>
                    <a:p>
                      <a:r>
                        <a:rPr lang="en-US" dirty="0"/>
                        <a:t>0xABCD</a:t>
                      </a:r>
                    </a:p>
                  </a:txBody>
                  <a:tcPr/>
                </a:tc>
                <a:extLst>
                  <a:ext uri="{0D108BD9-81ED-4DB2-BD59-A6C34878D82A}">
                    <a16:rowId xmlns:a16="http://schemas.microsoft.com/office/drawing/2014/main" val="2922449975"/>
                  </a:ext>
                </a:extLst>
              </a:tr>
              <a:tr h="875794">
                <a:tc>
                  <a:txBody>
                    <a:bodyPr/>
                    <a:lstStyle/>
                    <a:p>
                      <a:r>
                        <a:rPr lang="en-US" dirty="0"/>
                        <a:t>Address 0</a:t>
                      </a:r>
                    </a:p>
                  </a:txBody>
                  <a:tcPr/>
                </a:tc>
                <a:tc>
                  <a:txBody>
                    <a:bodyPr/>
                    <a:lstStyle/>
                    <a:p>
                      <a:r>
                        <a:rPr lang="en-US" dirty="0"/>
                        <a:t>0xAB</a:t>
                      </a:r>
                    </a:p>
                  </a:txBody>
                  <a:tcPr/>
                </a:tc>
                <a:extLst>
                  <a:ext uri="{0D108BD9-81ED-4DB2-BD59-A6C34878D82A}">
                    <a16:rowId xmlns:a16="http://schemas.microsoft.com/office/drawing/2014/main" val="1489539010"/>
                  </a:ext>
                </a:extLst>
              </a:tr>
              <a:tr h="875794">
                <a:tc>
                  <a:txBody>
                    <a:bodyPr/>
                    <a:lstStyle/>
                    <a:p>
                      <a:r>
                        <a:rPr lang="en-US" dirty="0"/>
                        <a:t>Address 1</a:t>
                      </a:r>
                    </a:p>
                  </a:txBody>
                  <a:tcPr/>
                </a:tc>
                <a:tc>
                  <a:txBody>
                    <a:bodyPr/>
                    <a:lstStyle/>
                    <a:p>
                      <a:r>
                        <a:rPr lang="en-US" dirty="0"/>
                        <a:t>0xCD</a:t>
                      </a:r>
                    </a:p>
                  </a:txBody>
                  <a:tcPr/>
                </a:tc>
                <a:extLst>
                  <a:ext uri="{0D108BD9-81ED-4DB2-BD59-A6C34878D82A}">
                    <a16:rowId xmlns:a16="http://schemas.microsoft.com/office/drawing/2014/main" val="2009856676"/>
                  </a:ext>
                </a:extLst>
              </a:tr>
            </a:tbl>
          </a:graphicData>
        </a:graphic>
      </p:graphicFrame>
    </p:spTree>
    <p:extLst>
      <p:ext uri="{BB962C8B-B14F-4D97-AF65-F5344CB8AC3E}">
        <p14:creationId xmlns:p14="http://schemas.microsoft.com/office/powerpoint/2010/main" val="23708747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690</TotalTime>
  <Words>2367</Words>
  <Application>Microsoft Office PowerPoint</Application>
  <PresentationFormat>Widescreen</PresentationFormat>
  <Paragraphs>102</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Aptos Display</vt:lpstr>
      <vt:lpstr>Arial</vt:lpstr>
      <vt:lpstr>Courier New</vt:lpstr>
      <vt:lpstr>Office Theme</vt:lpstr>
      <vt:lpstr>PowerPoint Presentation</vt:lpstr>
      <vt:lpstr>Introduction </vt:lpstr>
      <vt:lpstr>You took the red pill</vt:lpstr>
      <vt:lpstr>How foreign data enters the system </vt:lpstr>
      <vt:lpstr>Data representation quirks </vt:lpstr>
      <vt:lpstr>Data representation quirks </vt:lpstr>
      <vt:lpstr>Tagged data</vt:lpstr>
      <vt:lpstr>Endianness </vt:lpstr>
      <vt:lpstr>Endianness </vt:lpstr>
      <vt:lpstr>Endianness </vt:lpstr>
      <vt:lpstr>Endianness </vt:lpstr>
      <vt:lpstr>Network byte order</vt:lpstr>
      <vt:lpstr>Data alignment </vt:lpstr>
      <vt:lpstr>Data alignment - RISC </vt:lpstr>
      <vt:lpstr>Data alignment - padding </vt:lpstr>
      <vt:lpstr>Data alignment – base address </vt:lpstr>
      <vt:lpstr>Data alignment – naturally aligned </vt:lpstr>
      <vt:lpstr>Packing</vt:lpstr>
      <vt:lpstr>Floating point data </vt:lpstr>
      <vt:lpstr>Unicode </vt:lpstr>
      <vt:lpstr>Unicode -encodings </vt:lpstr>
      <vt:lpstr>Bitfields </vt:lpstr>
      <vt:lpstr>Unions </vt:lpstr>
      <vt:lpstr>Marshaling and serializing </vt:lpstr>
      <vt:lpstr>Marshaling and serializing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Duane Strong</dc:creator>
  <cp:lastModifiedBy>Duane Strong</cp:lastModifiedBy>
  <cp:revision>9</cp:revision>
  <dcterms:created xsi:type="dcterms:W3CDTF">2025-08-12T01:12:28Z</dcterms:created>
  <dcterms:modified xsi:type="dcterms:W3CDTF">2025-08-12T17:53:34Z</dcterms:modified>
</cp:coreProperties>
</file>