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75" r:id="rId6"/>
    <p:sldId id="260" r:id="rId7"/>
    <p:sldId id="261" r:id="rId8"/>
    <p:sldId id="262" r:id="rId9"/>
    <p:sldId id="263" r:id="rId10"/>
    <p:sldId id="276" r:id="rId11"/>
    <p:sldId id="264" r:id="rId12"/>
    <p:sldId id="265" r:id="rId13"/>
    <p:sldId id="278" r:id="rId14"/>
    <p:sldId id="266" r:id="rId15"/>
    <p:sldId id="267" r:id="rId16"/>
    <p:sldId id="268" r:id="rId17"/>
    <p:sldId id="270" r:id="rId18"/>
    <p:sldId id="271" r:id="rId19"/>
    <p:sldId id="269" r:id="rId20"/>
    <p:sldId id="272" r:id="rId21"/>
    <p:sldId id="273" r:id="rId22"/>
    <p:sldId id="274" r:id="rId23"/>
    <p:sldId id="27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snapToObjects="1">
      <p:cViewPr varScale="1">
        <p:scale>
          <a:sx n="69" d="100"/>
          <a:sy n="69" d="100"/>
        </p:scale>
        <p:origin x="93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DF41C-D95C-344C-83CD-BD1D1F9459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0ADC4E-EB53-914A-8873-B2AB843102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02BB5EF-CBF9-394D-AD9F-383408867D36}"/>
              </a:ext>
            </a:extLst>
          </p:cNvPr>
          <p:cNvSpPr>
            <a:spLocks noGrp="1"/>
          </p:cNvSpPr>
          <p:nvPr>
            <p:ph type="dt" sz="half" idx="10"/>
          </p:nvPr>
        </p:nvSpPr>
        <p:spPr/>
        <p:txBody>
          <a:bodyPr/>
          <a:lstStyle/>
          <a:p>
            <a:fld id="{631E3803-6F10-B649-8E75-323013400D7D}" type="datetimeFigureOut">
              <a:rPr lang="en-US" smtClean="0"/>
              <a:t>9/5/2023</a:t>
            </a:fld>
            <a:endParaRPr lang="en-US" dirty="0"/>
          </a:p>
        </p:txBody>
      </p:sp>
      <p:sp>
        <p:nvSpPr>
          <p:cNvPr id="5" name="Footer Placeholder 4">
            <a:extLst>
              <a:ext uri="{FF2B5EF4-FFF2-40B4-BE49-F238E27FC236}">
                <a16:creationId xmlns:a16="http://schemas.microsoft.com/office/drawing/2014/main" id="{72007C40-036A-894B-9E8A-B13F4B9616D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494A9CC-567C-5A4C-8297-24DB426A256F}"/>
              </a:ext>
            </a:extLst>
          </p:cNvPr>
          <p:cNvSpPr>
            <a:spLocks noGrp="1"/>
          </p:cNvSpPr>
          <p:nvPr>
            <p:ph type="sldNum" sz="quarter" idx="12"/>
          </p:nvPr>
        </p:nvSpPr>
        <p:spPr/>
        <p:txBody>
          <a:bodyPr/>
          <a:lstStyle/>
          <a:p>
            <a:fld id="{E598F402-E4F1-A444-8BAF-18B57CA8D882}" type="slidenum">
              <a:rPr lang="en-US" smtClean="0"/>
              <a:t>‹#›</a:t>
            </a:fld>
            <a:endParaRPr lang="en-US" dirty="0"/>
          </a:p>
        </p:txBody>
      </p:sp>
    </p:spTree>
    <p:extLst>
      <p:ext uri="{BB962C8B-B14F-4D97-AF65-F5344CB8AC3E}">
        <p14:creationId xmlns:p14="http://schemas.microsoft.com/office/powerpoint/2010/main" val="1099805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DD13B-A56A-F045-974C-B01C4D9D48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E08331-A18C-4B4F-82C0-ED5C36047A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8AEC4F-1676-9440-8346-8B00479A055C}"/>
              </a:ext>
            </a:extLst>
          </p:cNvPr>
          <p:cNvSpPr>
            <a:spLocks noGrp="1"/>
          </p:cNvSpPr>
          <p:nvPr>
            <p:ph type="dt" sz="half" idx="10"/>
          </p:nvPr>
        </p:nvSpPr>
        <p:spPr/>
        <p:txBody>
          <a:bodyPr/>
          <a:lstStyle/>
          <a:p>
            <a:fld id="{631E3803-6F10-B649-8E75-323013400D7D}" type="datetimeFigureOut">
              <a:rPr lang="en-US" smtClean="0"/>
              <a:t>9/5/2023</a:t>
            </a:fld>
            <a:endParaRPr lang="en-US" dirty="0"/>
          </a:p>
        </p:txBody>
      </p:sp>
      <p:sp>
        <p:nvSpPr>
          <p:cNvPr id="5" name="Footer Placeholder 4">
            <a:extLst>
              <a:ext uri="{FF2B5EF4-FFF2-40B4-BE49-F238E27FC236}">
                <a16:creationId xmlns:a16="http://schemas.microsoft.com/office/drawing/2014/main" id="{BC031B62-8F7E-764B-9236-52D7FB9F255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C35AD1A-C701-A54D-92B3-397DEB510258}"/>
              </a:ext>
            </a:extLst>
          </p:cNvPr>
          <p:cNvSpPr>
            <a:spLocks noGrp="1"/>
          </p:cNvSpPr>
          <p:nvPr>
            <p:ph type="sldNum" sz="quarter" idx="12"/>
          </p:nvPr>
        </p:nvSpPr>
        <p:spPr/>
        <p:txBody>
          <a:bodyPr/>
          <a:lstStyle/>
          <a:p>
            <a:fld id="{E598F402-E4F1-A444-8BAF-18B57CA8D882}" type="slidenum">
              <a:rPr lang="en-US" smtClean="0"/>
              <a:t>‹#›</a:t>
            </a:fld>
            <a:endParaRPr lang="en-US" dirty="0"/>
          </a:p>
        </p:txBody>
      </p:sp>
    </p:spTree>
    <p:extLst>
      <p:ext uri="{BB962C8B-B14F-4D97-AF65-F5344CB8AC3E}">
        <p14:creationId xmlns:p14="http://schemas.microsoft.com/office/powerpoint/2010/main" val="1954140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796FEE-32D3-9048-B6D9-285F77BE465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D64F75-6500-4449-A6D3-E06DD67C06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A9FA92-AA22-044B-AB8C-8C1229624967}"/>
              </a:ext>
            </a:extLst>
          </p:cNvPr>
          <p:cNvSpPr>
            <a:spLocks noGrp="1"/>
          </p:cNvSpPr>
          <p:nvPr>
            <p:ph type="dt" sz="half" idx="10"/>
          </p:nvPr>
        </p:nvSpPr>
        <p:spPr/>
        <p:txBody>
          <a:bodyPr/>
          <a:lstStyle/>
          <a:p>
            <a:fld id="{631E3803-6F10-B649-8E75-323013400D7D}" type="datetimeFigureOut">
              <a:rPr lang="en-US" smtClean="0"/>
              <a:t>9/5/2023</a:t>
            </a:fld>
            <a:endParaRPr lang="en-US" dirty="0"/>
          </a:p>
        </p:txBody>
      </p:sp>
      <p:sp>
        <p:nvSpPr>
          <p:cNvPr id="5" name="Footer Placeholder 4">
            <a:extLst>
              <a:ext uri="{FF2B5EF4-FFF2-40B4-BE49-F238E27FC236}">
                <a16:creationId xmlns:a16="http://schemas.microsoft.com/office/drawing/2014/main" id="{78D18962-C260-7E42-8D08-7D09A6377AE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2CEB337-4C33-0B47-9B64-B66F0A1A1820}"/>
              </a:ext>
            </a:extLst>
          </p:cNvPr>
          <p:cNvSpPr>
            <a:spLocks noGrp="1"/>
          </p:cNvSpPr>
          <p:nvPr>
            <p:ph type="sldNum" sz="quarter" idx="12"/>
          </p:nvPr>
        </p:nvSpPr>
        <p:spPr/>
        <p:txBody>
          <a:bodyPr/>
          <a:lstStyle/>
          <a:p>
            <a:fld id="{E598F402-E4F1-A444-8BAF-18B57CA8D882}" type="slidenum">
              <a:rPr lang="en-US" smtClean="0"/>
              <a:t>‹#›</a:t>
            </a:fld>
            <a:endParaRPr lang="en-US" dirty="0"/>
          </a:p>
        </p:txBody>
      </p:sp>
    </p:spTree>
    <p:extLst>
      <p:ext uri="{BB962C8B-B14F-4D97-AF65-F5344CB8AC3E}">
        <p14:creationId xmlns:p14="http://schemas.microsoft.com/office/powerpoint/2010/main" val="2819268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B26DB-2D46-6747-B22E-711DF0031A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412EFD-1C1D-944E-970B-4D20B838C4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09BC62-4694-FC45-B02F-249802592DAA}"/>
              </a:ext>
            </a:extLst>
          </p:cNvPr>
          <p:cNvSpPr>
            <a:spLocks noGrp="1"/>
          </p:cNvSpPr>
          <p:nvPr>
            <p:ph type="dt" sz="half" idx="10"/>
          </p:nvPr>
        </p:nvSpPr>
        <p:spPr/>
        <p:txBody>
          <a:bodyPr/>
          <a:lstStyle/>
          <a:p>
            <a:fld id="{631E3803-6F10-B649-8E75-323013400D7D}" type="datetimeFigureOut">
              <a:rPr lang="en-US" smtClean="0"/>
              <a:t>9/5/2023</a:t>
            </a:fld>
            <a:endParaRPr lang="en-US" dirty="0"/>
          </a:p>
        </p:txBody>
      </p:sp>
      <p:sp>
        <p:nvSpPr>
          <p:cNvPr id="5" name="Footer Placeholder 4">
            <a:extLst>
              <a:ext uri="{FF2B5EF4-FFF2-40B4-BE49-F238E27FC236}">
                <a16:creationId xmlns:a16="http://schemas.microsoft.com/office/drawing/2014/main" id="{EBE64233-B6D8-574A-8EA3-55929F49B75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2B15586-E10D-B340-8EB9-6F6D00A6ABAC}"/>
              </a:ext>
            </a:extLst>
          </p:cNvPr>
          <p:cNvSpPr>
            <a:spLocks noGrp="1"/>
          </p:cNvSpPr>
          <p:nvPr>
            <p:ph type="sldNum" sz="quarter" idx="12"/>
          </p:nvPr>
        </p:nvSpPr>
        <p:spPr/>
        <p:txBody>
          <a:bodyPr/>
          <a:lstStyle/>
          <a:p>
            <a:fld id="{E598F402-E4F1-A444-8BAF-18B57CA8D882}" type="slidenum">
              <a:rPr lang="en-US" smtClean="0"/>
              <a:t>‹#›</a:t>
            </a:fld>
            <a:endParaRPr lang="en-US" dirty="0"/>
          </a:p>
        </p:txBody>
      </p:sp>
    </p:spTree>
    <p:extLst>
      <p:ext uri="{BB962C8B-B14F-4D97-AF65-F5344CB8AC3E}">
        <p14:creationId xmlns:p14="http://schemas.microsoft.com/office/powerpoint/2010/main" val="3107303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93BB8-BF21-DF4F-AC55-CEF22B22E1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764B9F-442B-B946-B15E-C29E2F34D2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449F24-794A-6549-9A6C-184F1CF8AAF3}"/>
              </a:ext>
            </a:extLst>
          </p:cNvPr>
          <p:cNvSpPr>
            <a:spLocks noGrp="1"/>
          </p:cNvSpPr>
          <p:nvPr>
            <p:ph type="dt" sz="half" idx="10"/>
          </p:nvPr>
        </p:nvSpPr>
        <p:spPr/>
        <p:txBody>
          <a:bodyPr/>
          <a:lstStyle/>
          <a:p>
            <a:fld id="{631E3803-6F10-B649-8E75-323013400D7D}" type="datetimeFigureOut">
              <a:rPr lang="en-US" smtClean="0"/>
              <a:t>9/5/2023</a:t>
            </a:fld>
            <a:endParaRPr lang="en-US" dirty="0"/>
          </a:p>
        </p:txBody>
      </p:sp>
      <p:sp>
        <p:nvSpPr>
          <p:cNvPr id="5" name="Footer Placeholder 4">
            <a:extLst>
              <a:ext uri="{FF2B5EF4-FFF2-40B4-BE49-F238E27FC236}">
                <a16:creationId xmlns:a16="http://schemas.microsoft.com/office/drawing/2014/main" id="{E9E45CD6-767E-6F48-B761-3BCC1E56E7F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A7B65A5-108D-AA4A-8504-FDA16DF756DA}"/>
              </a:ext>
            </a:extLst>
          </p:cNvPr>
          <p:cNvSpPr>
            <a:spLocks noGrp="1"/>
          </p:cNvSpPr>
          <p:nvPr>
            <p:ph type="sldNum" sz="quarter" idx="12"/>
          </p:nvPr>
        </p:nvSpPr>
        <p:spPr/>
        <p:txBody>
          <a:bodyPr/>
          <a:lstStyle/>
          <a:p>
            <a:fld id="{E598F402-E4F1-A444-8BAF-18B57CA8D882}" type="slidenum">
              <a:rPr lang="en-US" smtClean="0"/>
              <a:t>‹#›</a:t>
            </a:fld>
            <a:endParaRPr lang="en-US" dirty="0"/>
          </a:p>
        </p:txBody>
      </p:sp>
    </p:spTree>
    <p:extLst>
      <p:ext uri="{BB962C8B-B14F-4D97-AF65-F5344CB8AC3E}">
        <p14:creationId xmlns:p14="http://schemas.microsoft.com/office/powerpoint/2010/main" val="2456203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2D816-61D2-904D-97B4-EB0F3B6827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E9F643-5CF3-0145-88F5-66A58C74DEF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1506731-079F-A348-B5B5-E48C05F385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29D3E3-CF93-FB4F-A9D6-D7C349EC0CC1}"/>
              </a:ext>
            </a:extLst>
          </p:cNvPr>
          <p:cNvSpPr>
            <a:spLocks noGrp="1"/>
          </p:cNvSpPr>
          <p:nvPr>
            <p:ph type="dt" sz="half" idx="10"/>
          </p:nvPr>
        </p:nvSpPr>
        <p:spPr/>
        <p:txBody>
          <a:bodyPr/>
          <a:lstStyle/>
          <a:p>
            <a:fld id="{631E3803-6F10-B649-8E75-323013400D7D}" type="datetimeFigureOut">
              <a:rPr lang="en-US" smtClean="0"/>
              <a:t>9/5/2023</a:t>
            </a:fld>
            <a:endParaRPr lang="en-US" dirty="0"/>
          </a:p>
        </p:txBody>
      </p:sp>
      <p:sp>
        <p:nvSpPr>
          <p:cNvPr id="6" name="Footer Placeholder 5">
            <a:extLst>
              <a:ext uri="{FF2B5EF4-FFF2-40B4-BE49-F238E27FC236}">
                <a16:creationId xmlns:a16="http://schemas.microsoft.com/office/drawing/2014/main" id="{DE64E8F2-702B-4741-B67A-238C788DE44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29C52C1-A4AE-2C4C-9580-A62CEADFDCAD}"/>
              </a:ext>
            </a:extLst>
          </p:cNvPr>
          <p:cNvSpPr>
            <a:spLocks noGrp="1"/>
          </p:cNvSpPr>
          <p:nvPr>
            <p:ph type="sldNum" sz="quarter" idx="12"/>
          </p:nvPr>
        </p:nvSpPr>
        <p:spPr/>
        <p:txBody>
          <a:bodyPr/>
          <a:lstStyle/>
          <a:p>
            <a:fld id="{E598F402-E4F1-A444-8BAF-18B57CA8D882}" type="slidenum">
              <a:rPr lang="en-US" smtClean="0"/>
              <a:t>‹#›</a:t>
            </a:fld>
            <a:endParaRPr lang="en-US" dirty="0"/>
          </a:p>
        </p:txBody>
      </p:sp>
    </p:spTree>
    <p:extLst>
      <p:ext uri="{BB962C8B-B14F-4D97-AF65-F5344CB8AC3E}">
        <p14:creationId xmlns:p14="http://schemas.microsoft.com/office/powerpoint/2010/main" val="3560933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14DBC-0B71-724F-8BB1-5EBF56F8069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3FBB4E8-33BB-1544-863A-FA7558AAF2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2EBE16-3A28-B64B-BF60-7DEFF96048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D3D9FCC-75F5-6A4D-B844-6D530582CC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229851-6C66-E541-9B85-BCCBDEA3D1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C1317D2-D04B-B74A-A4D0-B77E699AE40F}"/>
              </a:ext>
            </a:extLst>
          </p:cNvPr>
          <p:cNvSpPr>
            <a:spLocks noGrp="1"/>
          </p:cNvSpPr>
          <p:nvPr>
            <p:ph type="dt" sz="half" idx="10"/>
          </p:nvPr>
        </p:nvSpPr>
        <p:spPr/>
        <p:txBody>
          <a:bodyPr/>
          <a:lstStyle/>
          <a:p>
            <a:fld id="{631E3803-6F10-B649-8E75-323013400D7D}" type="datetimeFigureOut">
              <a:rPr lang="en-US" smtClean="0"/>
              <a:t>9/5/2023</a:t>
            </a:fld>
            <a:endParaRPr lang="en-US" dirty="0"/>
          </a:p>
        </p:txBody>
      </p:sp>
      <p:sp>
        <p:nvSpPr>
          <p:cNvPr id="8" name="Footer Placeholder 7">
            <a:extLst>
              <a:ext uri="{FF2B5EF4-FFF2-40B4-BE49-F238E27FC236}">
                <a16:creationId xmlns:a16="http://schemas.microsoft.com/office/drawing/2014/main" id="{941F3657-D508-D540-9DF6-040E1961757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BD7E2E4-EB62-2D41-BFE7-A9F0782AA976}"/>
              </a:ext>
            </a:extLst>
          </p:cNvPr>
          <p:cNvSpPr>
            <a:spLocks noGrp="1"/>
          </p:cNvSpPr>
          <p:nvPr>
            <p:ph type="sldNum" sz="quarter" idx="12"/>
          </p:nvPr>
        </p:nvSpPr>
        <p:spPr/>
        <p:txBody>
          <a:bodyPr/>
          <a:lstStyle/>
          <a:p>
            <a:fld id="{E598F402-E4F1-A444-8BAF-18B57CA8D882}" type="slidenum">
              <a:rPr lang="en-US" smtClean="0"/>
              <a:t>‹#›</a:t>
            </a:fld>
            <a:endParaRPr lang="en-US" dirty="0"/>
          </a:p>
        </p:txBody>
      </p:sp>
    </p:spTree>
    <p:extLst>
      <p:ext uri="{BB962C8B-B14F-4D97-AF65-F5344CB8AC3E}">
        <p14:creationId xmlns:p14="http://schemas.microsoft.com/office/powerpoint/2010/main" val="3601192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6CE79-6DBB-824C-869A-637951263B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E2AAA26-08C6-9B44-8585-272AD748AA7E}"/>
              </a:ext>
            </a:extLst>
          </p:cNvPr>
          <p:cNvSpPr>
            <a:spLocks noGrp="1"/>
          </p:cNvSpPr>
          <p:nvPr>
            <p:ph type="dt" sz="half" idx="10"/>
          </p:nvPr>
        </p:nvSpPr>
        <p:spPr/>
        <p:txBody>
          <a:bodyPr/>
          <a:lstStyle/>
          <a:p>
            <a:fld id="{631E3803-6F10-B649-8E75-323013400D7D}" type="datetimeFigureOut">
              <a:rPr lang="en-US" smtClean="0"/>
              <a:t>9/5/2023</a:t>
            </a:fld>
            <a:endParaRPr lang="en-US" dirty="0"/>
          </a:p>
        </p:txBody>
      </p:sp>
      <p:sp>
        <p:nvSpPr>
          <p:cNvPr id="4" name="Footer Placeholder 3">
            <a:extLst>
              <a:ext uri="{FF2B5EF4-FFF2-40B4-BE49-F238E27FC236}">
                <a16:creationId xmlns:a16="http://schemas.microsoft.com/office/drawing/2014/main" id="{EC7C6618-BA5E-ED40-A9A4-9C7F3AAB3B1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63431D8-4915-704B-A0FB-ED7A691443CB}"/>
              </a:ext>
            </a:extLst>
          </p:cNvPr>
          <p:cNvSpPr>
            <a:spLocks noGrp="1"/>
          </p:cNvSpPr>
          <p:nvPr>
            <p:ph type="sldNum" sz="quarter" idx="12"/>
          </p:nvPr>
        </p:nvSpPr>
        <p:spPr/>
        <p:txBody>
          <a:bodyPr/>
          <a:lstStyle/>
          <a:p>
            <a:fld id="{E598F402-E4F1-A444-8BAF-18B57CA8D882}" type="slidenum">
              <a:rPr lang="en-US" smtClean="0"/>
              <a:t>‹#›</a:t>
            </a:fld>
            <a:endParaRPr lang="en-US" dirty="0"/>
          </a:p>
        </p:txBody>
      </p:sp>
    </p:spTree>
    <p:extLst>
      <p:ext uri="{BB962C8B-B14F-4D97-AF65-F5344CB8AC3E}">
        <p14:creationId xmlns:p14="http://schemas.microsoft.com/office/powerpoint/2010/main" val="3509062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3C7390-6024-D145-B48D-F6976D28BD01}"/>
              </a:ext>
            </a:extLst>
          </p:cNvPr>
          <p:cNvSpPr>
            <a:spLocks noGrp="1"/>
          </p:cNvSpPr>
          <p:nvPr>
            <p:ph type="dt" sz="half" idx="10"/>
          </p:nvPr>
        </p:nvSpPr>
        <p:spPr/>
        <p:txBody>
          <a:bodyPr/>
          <a:lstStyle/>
          <a:p>
            <a:fld id="{631E3803-6F10-B649-8E75-323013400D7D}" type="datetimeFigureOut">
              <a:rPr lang="en-US" smtClean="0"/>
              <a:t>9/5/2023</a:t>
            </a:fld>
            <a:endParaRPr lang="en-US" dirty="0"/>
          </a:p>
        </p:txBody>
      </p:sp>
      <p:sp>
        <p:nvSpPr>
          <p:cNvPr id="3" name="Footer Placeholder 2">
            <a:extLst>
              <a:ext uri="{FF2B5EF4-FFF2-40B4-BE49-F238E27FC236}">
                <a16:creationId xmlns:a16="http://schemas.microsoft.com/office/drawing/2014/main" id="{4720B841-7755-0F4D-8F7E-A34024925CF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C89CE92-F00D-EC43-95A6-0EF53AF18677}"/>
              </a:ext>
            </a:extLst>
          </p:cNvPr>
          <p:cNvSpPr>
            <a:spLocks noGrp="1"/>
          </p:cNvSpPr>
          <p:nvPr>
            <p:ph type="sldNum" sz="quarter" idx="12"/>
          </p:nvPr>
        </p:nvSpPr>
        <p:spPr/>
        <p:txBody>
          <a:bodyPr/>
          <a:lstStyle/>
          <a:p>
            <a:fld id="{E598F402-E4F1-A444-8BAF-18B57CA8D882}" type="slidenum">
              <a:rPr lang="en-US" smtClean="0"/>
              <a:t>‹#›</a:t>
            </a:fld>
            <a:endParaRPr lang="en-US" dirty="0"/>
          </a:p>
        </p:txBody>
      </p:sp>
    </p:spTree>
    <p:extLst>
      <p:ext uri="{BB962C8B-B14F-4D97-AF65-F5344CB8AC3E}">
        <p14:creationId xmlns:p14="http://schemas.microsoft.com/office/powerpoint/2010/main" val="3193301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F3CDA-3AEC-3447-AF8B-2E7723EA59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DE784B-3EC4-004C-B16A-8A5826D8B2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EB68E0-D772-0B4A-A2A3-7D6BF5DFF2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56F6E9-F932-284A-8A81-1A4191614534}"/>
              </a:ext>
            </a:extLst>
          </p:cNvPr>
          <p:cNvSpPr>
            <a:spLocks noGrp="1"/>
          </p:cNvSpPr>
          <p:nvPr>
            <p:ph type="dt" sz="half" idx="10"/>
          </p:nvPr>
        </p:nvSpPr>
        <p:spPr/>
        <p:txBody>
          <a:bodyPr/>
          <a:lstStyle/>
          <a:p>
            <a:fld id="{631E3803-6F10-B649-8E75-323013400D7D}" type="datetimeFigureOut">
              <a:rPr lang="en-US" smtClean="0"/>
              <a:t>9/5/2023</a:t>
            </a:fld>
            <a:endParaRPr lang="en-US" dirty="0"/>
          </a:p>
        </p:txBody>
      </p:sp>
      <p:sp>
        <p:nvSpPr>
          <p:cNvPr id="6" name="Footer Placeholder 5">
            <a:extLst>
              <a:ext uri="{FF2B5EF4-FFF2-40B4-BE49-F238E27FC236}">
                <a16:creationId xmlns:a16="http://schemas.microsoft.com/office/drawing/2014/main" id="{6197463B-C975-F049-B869-144B28713EE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325F18F-8211-1D4D-816C-28CC809F3C71}"/>
              </a:ext>
            </a:extLst>
          </p:cNvPr>
          <p:cNvSpPr>
            <a:spLocks noGrp="1"/>
          </p:cNvSpPr>
          <p:nvPr>
            <p:ph type="sldNum" sz="quarter" idx="12"/>
          </p:nvPr>
        </p:nvSpPr>
        <p:spPr/>
        <p:txBody>
          <a:bodyPr/>
          <a:lstStyle/>
          <a:p>
            <a:fld id="{E598F402-E4F1-A444-8BAF-18B57CA8D882}" type="slidenum">
              <a:rPr lang="en-US" smtClean="0"/>
              <a:t>‹#›</a:t>
            </a:fld>
            <a:endParaRPr lang="en-US" dirty="0"/>
          </a:p>
        </p:txBody>
      </p:sp>
    </p:spTree>
    <p:extLst>
      <p:ext uri="{BB962C8B-B14F-4D97-AF65-F5344CB8AC3E}">
        <p14:creationId xmlns:p14="http://schemas.microsoft.com/office/powerpoint/2010/main" val="3610792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5D080-F016-4243-A197-CB2A854C67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BDB730D-66F9-F34C-8586-C637AC59C6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9B2D40C-B3AE-FC47-A2A8-93920A696A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DBA29F-E076-7C48-AECD-D593921D95AD}"/>
              </a:ext>
            </a:extLst>
          </p:cNvPr>
          <p:cNvSpPr>
            <a:spLocks noGrp="1"/>
          </p:cNvSpPr>
          <p:nvPr>
            <p:ph type="dt" sz="half" idx="10"/>
          </p:nvPr>
        </p:nvSpPr>
        <p:spPr/>
        <p:txBody>
          <a:bodyPr/>
          <a:lstStyle/>
          <a:p>
            <a:fld id="{631E3803-6F10-B649-8E75-323013400D7D}" type="datetimeFigureOut">
              <a:rPr lang="en-US" smtClean="0"/>
              <a:t>9/5/2023</a:t>
            </a:fld>
            <a:endParaRPr lang="en-US" dirty="0"/>
          </a:p>
        </p:txBody>
      </p:sp>
      <p:sp>
        <p:nvSpPr>
          <p:cNvPr id="6" name="Footer Placeholder 5">
            <a:extLst>
              <a:ext uri="{FF2B5EF4-FFF2-40B4-BE49-F238E27FC236}">
                <a16:creationId xmlns:a16="http://schemas.microsoft.com/office/drawing/2014/main" id="{3474D1E3-A6CB-9F4A-9C18-C6AC68933C9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C852D3C-630F-4B49-A13C-19EBAA11B0FB}"/>
              </a:ext>
            </a:extLst>
          </p:cNvPr>
          <p:cNvSpPr>
            <a:spLocks noGrp="1"/>
          </p:cNvSpPr>
          <p:nvPr>
            <p:ph type="sldNum" sz="quarter" idx="12"/>
          </p:nvPr>
        </p:nvSpPr>
        <p:spPr/>
        <p:txBody>
          <a:bodyPr/>
          <a:lstStyle/>
          <a:p>
            <a:fld id="{E598F402-E4F1-A444-8BAF-18B57CA8D882}" type="slidenum">
              <a:rPr lang="en-US" smtClean="0"/>
              <a:t>‹#›</a:t>
            </a:fld>
            <a:endParaRPr lang="en-US" dirty="0"/>
          </a:p>
        </p:txBody>
      </p:sp>
    </p:spTree>
    <p:extLst>
      <p:ext uri="{BB962C8B-B14F-4D97-AF65-F5344CB8AC3E}">
        <p14:creationId xmlns:p14="http://schemas.microsoft.com/office/powerpoint/2010/main" val="3806988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A8AD47-9A60-D14E-BE5D-039E70F620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1A01C1-7C84-3D4C-B52C-DBDC770B07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F89AB2-AE32-FA45-A76B-3E375B01DC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1E3803-6F10-B649-8E75-323013400D7D}" type="datetimeFigureOut">
              <a:rPr lang="en-US" smtClean="0"/>
              <a:t>9/5/2023</a:t>
            </a:fld>
            <a:endParaRPr lang="en-US" dirty="0"/>
          </a:p>
        </p:txBody>
      </p:sp>
      <p:sp>
        <p:nvSpPr>
          <p:cNvPr id="5" name="Footer Placeholder 4">
            <a:extLst>
              <a:ext uri="{FF2B5EF4-FFF2-40B4-BE49-F238E27FC236}">
                <a16:creationId xmlns:a16="http://schemas.microsoft.com/office/drawing/2014/main" id="{40301E3F-407A-E14A-ABAE-C619283AA8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C79B2B1-E8D5-2E4C-95FB-46BD8069EF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98F402-E4F1-A444-8BAF-18B57CA8D882}" type="slidenum">
              <a:rPr lang="en-US" smtClean="0"/>
              <a:t>‹#›</a:t>
            </a:fld>
            <a:endParaRPr lang="en-US" dirty="0"/>
          </a:p>
        </p:txBody>
      </p:sp>
    </p:spTree>
    <p:extLst>
      <p:ext uri="{BB962C8B-B14F-4D97-AF65-F5344CB8AC3E}">
        <p14:creationId xmlns:p14="http://schemas.microsoft.com/office/powerpoint/2010/main" val="40232696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mailto:email.support@github.com%3c/div"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16">
            <a:extLst>
              <a:ext uri="{FF2B5EF4-FFF2-40B4-BE49-F238E27FC236}">
                <a16:creationId xmlns:a16="http://schemas.microsoft.com/office/drawing/2014/main" id="{46F1F2C8-798B-4CCE-A851-94AFAF350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833394-783B-1B4E-A564-3382964FFE2F}"/>
              </a:ext>
            </a:extLst>
          </p:cNvPr>
          <p:cNvSpPr>
            <a:spLocks noGrp="1"/>
          </p:cNvSpPr>
          <p:nvPr>
            <p:ph type="ctrTitle"/>
          </p:nvPr>
        </p:nvSpPr>
        <p:spPr>
          <a:xfrm>
            <a:off x="970908" y="1220919"/>
            <a:ext cx="5425781" cy="2387600"/>
          </a:xfrm>
        </p:spPr>
        <p:txBody>
          <a:bodyPr vert="horz" lIns="91440" tIns="45720" rIns="91440" bIns="45720" rtlCol="0">
            <a:normAutofit/>
          </a:bodyPr>
          <a:lstStyle/>
          <a:p>
            <a:pPr algn="l"/>
            <a:r>
              <a:rPr lang="en-US" kern="1200" dirty="0">
                <a:latin typeface="+mj-lt"/>
                <a:ea typeface="+mj-ea"/>
                <a:cs typeface="+mj-cs"/>
              </a:rPr>
              <a:t>Source Control</a:t>
            </a:r>
          </a:p>
        </p:txBody>
      </p:sp>
      <p:sp>
        <p:nvSpPr>
          <p:cNvPr id="3" name="Subtitle 2">
            <a:extLst>
              <a:ext uri="{FF2B5EF4-FFF2-40B4-BE49-F238E27FC236}">
                <a16:creationId xmlns:a16="http://schemas.microsoft.com/office/drawing/2014/main" id="{E0A8D305-3B2B-4942-82A9-8208679D5165}"/>
              </a:ext>
            </a:extLst>
          </p:cNvPr>
          <p:cNvSpPr>
            <a:spLocks noGrp="1"/>
          </p:cNvSpPr>
          <p:nvPr>
            <p:ph type="subTitle" idx="1"/>
          </p:nvPr>
        </p:nvSpPr>
        <p:spPr>
          <a:xfrm>
            <a:off x="970908" y="3700594"/>
            <a:ext cx="5425781" cy="1655762"/>
          </a:xfrm>
        </p:spPr>
        <p:txBody>
          <a:bodyPr vert="horz" lIns="91440" tIns="45720" rIns="91440" bIns="45720" rtlCol="0">
            <a:normAutofit/>
          </a:bodyPr>
          <a:lstStyle/>
          <a:p>
            <a:pPr algn="l"/>
            <a:endParaRPr lang="en-US" sz="1500" dirty="0"/>
          </a:p>
          <a:p>
            <a:pPr indent="-228600" algn="l">
              <a:buFont typeface="Arial" panose="020B0604020202020204" pitchFamily="34" charset="0"/>
              <a:buChar char="•"/>
            </a:pPr>
            <a:r>
              <a:rPr lang="en-US" sz="1500" dirty="0"/>
              <a:t>Duane Strong</a:t>
            </a:r>
          </a:p>
          <a:p>
            <a:pPr indent="-228600" algn="l">
              <a:buFont typeface="Arial" panose="020B0604020202020204" pitchFamily="34" charset="0"/>
              <a:buChar char="•"/>
            </a:pPr>
            <a:r>
              <a:rPr lang="en-US" sz="1500" dirty="0"/>
              <a:t>Strong Engineering LLC</a:t>
            </a:r>
          </a:p>
          <a:p>
            <a:pPr indent="-228600" algn="l">
              <a:buFont typeface="Arial" panose="020B0604020202020204" pitchFamily="34" charset="0"/>
              <a:buChar char="•"/>
            </a:pPr>
            <a:r>
              <a:rPr lang="en-US" sz="1500" dirty="0"/>
              <a:t>duanes@strongenging.com</a:t>
            </a:r>
          </a:p>
          <a:p>
            <a:pPr indent="-228600" algn="l">
              <a:buFont typeface="Arial" panose="020B0604020202020204" pitchFamily="34" charset="0"/>
              <a:buChar char="•"/>
            </a:pPr>
            <a:endParaRPr lang="en-US" sz="1500" dirty="0"/>
          </a:p>
        </p:txBody>
      </p:sp>
      <p:sp>
        <p:nvSpPr>
          <p:cNvPr id="54" name="Freeform: Shape 18">
            <a:extLst>
              <a:ext uri="{FF2B5EF4-FFF2-40B4-BE49-F238E27FC236}">
                <a16:creationId xmlns:a16="http://schemas.microsoft.com/office/drawing/2014/main" id="{755E9CD0-04B0-4A3C-B291-AD913379C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5" name="Oval 20">
            <a:extLst>
              <a:ext uri="{FF2B5EF4-FFF2-40B4-BE49-F238E27FC236}">
                <a16:creationId xmlns:a16="http://schemas.microsoft.com/office/drawing/2014/main" id="{1DD8BF3B-6066-418C-8D1A-75C5E396F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Block Arc 22">
            <a:extLst>
              <a:ext uri="{FF2B5EF4-FFF2-40B4-BE49-F238E27FC236}">
                <a16:creationId xmlns:a16="http://schemas.microsoft.com/office/drawing/2014/main" id="{80BC66F9-7A74-4286-AD22-1174052CC2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02394"/>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24">
            <a:extLst>
              <a:ext uri="{FF2B5EF4-FFF2-40B4-BE49-F238E27FC236}">
                <a16:creationId xmlns:a16="http://schemas.microsoft.com/office/drawing/2014/main" id="{D8142CC3-2B5C-48E6-9DF0-6C8ACBAF2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27" name="Straight Connector 26">
            <a:extLst>
              <a:ext uri="{FF2B5EF4-FFF2-40B4-BE49-F238E27FC236}">
                <a16:creationId xmlns:a16="http://schemas.microsoft.com/office/drawing/2014/main" id="{7B2D303B-3DD0-4319-9EAD-361847FEC7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9" name="Freeform: Shape 28">
            <a:extLst>
              <a:ext uri="{FF2B5EF4-FFF2-40B4-BE49-F238E27FC236}">
                <a16:creationId xmlns:a16="http://schemas.microsoft.com/office/drawing/2014/main" id="{46A89C79-8EF3-4AF9-B3D9-59A883F41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1" name="Arc 30">
            <a:extLst>
              <a:ext uri="{FF2B5EF4-FFF2-40B4-BE49-F238E27FC236}">
                <a16:creationId xmlns:a16="http://schemas.microsoft.com/office/drawing/2014/main" id="{EFE5CE34-4543-42E5-B82C-1F3D12422C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8" name="Freeform: Shape 32">
            <a:extLst>
              <a:ext uri="{FF2B5EF4-FFF2-40B4-BE49-F238E27FC236}">
                <a16:creationId xmlns:a16="http://schemas.microsoft.com/office/drawing/2014/main" id="{72AF41FE-63D7-4695-81D2-66D2510E4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close up of a logo&#10;&#10;Description automatically generated">
            <a:extLst>
              <a:ext uri="{FF2B5EF4-FFF2-40B4-BE49-F238E27FC236}">
                <a16:creationId xmlns:a16="http://schemas.microsoft.com/office/drawing/2014/main" id="{E87CF255-5845-4F50-B962-578A246D2113}"/>
              </a:ext>
            </a:extLst>
          </p:cNvPr>
          <p:cNvPicPr>
            <a:picLocks noChangeAspect="1"/>
          </p:cNvPicPr>
          <p:nvPr/>
        </p:nvPicPr>
        <p:blipFill>
          <a:blip r:embed="rId2"/>
          <a:stretch>
            <a:fillRect/>
          </a:stretch>
        </p:blipFill>
        <p:spPr>
          <a:xfrm>
            <a:off x="847854" y="412882"/>
            <a:ext cx="3810000" cy="762000"/>
          </a:xfrm>
          <a:prstGeom prst="rect">
            <a:avLst/>
          </a:prstGeom>
        </p:spPr>
      </p:pic>
    </p:spTree>
    <p:extLst>
      <p:ext uri="{BB962C8B-B14F-4D97-AF65-F5344CB8AC3E}">
        <p14:creationId xmlns:p14="http://schemas.microsoft.com/office/powerpoint/2010/main" val="4133185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EDF4F-4AD6-1340-BA6E-EAFFDA37333C}"/>
              </a:ext>
            </a:extLst>
          </p:cNvPr>
          <p:cNvSpPr>
            <a:spLocks noGrp="1"/>
          </p:cNvSpPr>
          <p:nvPr>
            <p:ph type="title"/>
          </p:nvPr>
        </p:nvSpPr>
        <p:spPr>
          <a:xfrm>
            <a:off x="838200" y="365125"/>
            <a:ext cx="10515600" cy="824697"/>
          </a:xfrm>
        </p:spPr>
        <p:txBody>
          <a:bodyPr/>
          <a:lstStyle/>
          <a:p>
            <a:pPr algn="ctr"/>
            <a:r>
              <a:rPr lang="en-US" b="1" dirty="0"/>
              <a:t>Git – how does it work?</a:t>
            </a:r>
          </a:p>
        </p:txBody>
      </p:sp>
      <p:sp>
        <p:nvSpPr>
          <p:cNvPr id="3" name="Content Placeholder 2">
            <a:extLst>
              <a:ext uri="{FF2B5EF4-FFF2-40B4-BE49-F238E27FC236}">
                <a16:creationId xmlns:a16="http://schemas.microsoft.com/office/drawing/2014/main" id="{0DFB3B74-6493-404C-AE68-58294FE06CD0}"/>
              </a:ext>
            </a:extLst>
          </p:cNvPr>
          <p:cNvSpPr>
            <a:spLocks noGrp="1"/>
          </p:cNvSpPr>
          <p:nvPr>
            <p:ph idx="1"/>
          </p:nvPr>
        </p:nvSpPr>
        <p:spPr>
          <a:xfrm>
            <a:off x="838200" y="1189822"/>
            <a:ext cx="10515600" cy="4987141"/>
          </a:xfrm>
        </p:spPr>
        <p:txBody>
          <a:bodyPr>
            <a:normAutofit/>
          </a:bodyPr>
          <a:lstStyle/>
          <a:p>
            <a:r>
              <a:rPr lang="en-US" dirty="0"/>
              <a:t>Blobs and the magic of SHA</a:t>
            </a:r>
          </a:p>
          <a:p>
            <a:pPr lvl="1"/>
            <a:r>
              <a:rPr lang="en-US" dirty="0"/>
              <a:t>160 bits long about 10</a:t>
            </a:r>
            <a:r>
              <a:rPr lang="en-US" baseline="30000" dirty="0"/>
              <a:t>48</a:t>
            </a:r>
          </a:p>
          <a:p>
            <a:pPr marL="457200" lvl="1" indent="0">
              <a:buNone/>
            </a:pPr>
            <a:r>
              <a:rPr lang="en-US" dirty="0"/>
              <a:t>A trillion people generating a trillion new blobs</a:t>
            </a:r>
          </a:p>
          <a:p>
            <a:pPr marL="457200" lvl="1" indent="0">
              <a:buNone/>
            </a:pPr>
            <a:r>
              <a:rPr lang="en-US" dirty="0"/>
              <a:t>per second for a trillion years is only 10</a:t>
            </a:r>
            <a:r>
              <a:rPr lang="en-US" baseline="30000" dirty="0"/>
              <a:t>43</a:t>
            </a:r>
          </a:p>
          <a:p>
            <a:r>
              <a:rPr lang="en-US" dirty="0"/>
              <a:t>Associative memory</a:t>
            </a:r>
          </a:p>
          <a:p>
            <a:r>
              <a:rPr lang="en-US" dirty="0"/>
              <a:t>What is a blob?</a:t>
            </a:r>
          </a:p>
          <a:p>
            <a:pPr lvl="1"/>
            <a:r>
              <a:rPr lang="en-US" dirty="0"/>
              <a:t>Files</a:t>
            </a:r>
          </a:p>
          <a:p>
            <a:pPr lvl="1"/>
            <a:r>
              <a:rPr lang="en-US" dirty="0"/>
              <a:t>Trees</a:t>
            </a:r>
          </a:p>
          <a:p>
            <a:pPr lvl="1"/>
            <a:r>
              <a:rPr lang="en-US" dirty="0"/>
              <a:t>Commits</a:t>
            </a:r>
          </a:p>
          <a:p>
            <a:pPr lvl="1"/>
            <a:r>
              <a:rPr lang="en-US" dirty="0"/>
              <a:t>Tags</a:t>
            </a:r>
          </a:p>
          <a:p>
            <a:r>
              <a:rPr lang="en-US" dirty="0"/>
              <a:t>Instantaneous branching</a:t>
            </a:r>
          </a:p>
          <a:p>
            <a:pPr marL="0" indent="0">
              <a:buNone/>
            </a:pPr>
            <a:endParaRPr lang="en-US" dirty="0"/>
          </a:p>
        </p:txBody>
      </p:sp>
      <p:pic>
        <p:nvPicPr>
          <p:cNvPr id="6" name="Picture 5">
            <a:extLst>
              <a:ext uri="{FF2B5EF4-FFF2-40B4-BE49-F238E27FC236}">
                <a16:creationId xmlns:a16="http://schemas.microsoft.com/office/drawing/2014/main" id="{36296CB6-CE2D-AC47-A1A1-9D89F72E1ACD}"/>
              </a:ext>
            </a:extLst>
          </p:cNvPr>
          <p:cNvPicPr>
            <a:picLocks noChangeAspect="1"/>
          </p:cNvPicPr>
          <p:nvPr/>
        </p:nvPicPr>
        <p:blipFill>
          <a:blip r:embed="rId2"/>
          <a:stretch>
            <a:fillRect/>
          </a:stretch>
        </p:blipFill>
        <p:spPr>
          <a:xfrm>
            <a:off x="7203194" y="1189822"/>
            <a:ext cx="4560509" cy="5461687"/>
          </a:xfrm>
          <a:prstGeom prst="rect">
            <a:avLst/>
          </a:prstGeom>
        </p:spPr>
      </p:pic>
    </p:spTree>
    <p:extLst>
      <p:ext uri="{BB962C8B-B14F-4D97-AF65-F5344CB8AC3E}">
        <p14:creationId xmlns:p14="http://schemas.microsoft.com/office/powerpoint/2010/main" val="1227011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EDF4F-4AD6-1340-BA6E-EAFFDA37333C}"/>
              </a:ext>
            </a:extLst>
          </p:cNvPr>
          <p:cNvSpPr>
            <a:spLocks noGrp="1"/>
          </p:cNvSpPr>
          <p:nvPr>
            <p:ph type="title"/>
          </p:nvPr>
        </p:nvSpPr>
        <p:spPr>
          <a:xfrm>
            <a:off x="838200" y="365125"/>
            <a:ext cx="10515600" cy="824697"/>
          </a:xfrm>
        </p:spPr>
        <p:txBody>
          <a:bodyPr/>
          <a:lstStyle/>
          <a:p>
            <a:pPr algn="ctr"/>
            <a:r>
              <a:rPr lang="en-US" b="1" dirty="0"/>
              <a:t>Git - terminology</a:t>
            </a:r>
          </a:p>
        </p:txBody>
      </p:sp>
      <p:sp>
        <p:nvSpPr>
          <p:cNvPr id="3" name="Content Placeholder 2">
            <a:extLst>
              <a:ext uri="{FF2B5EF4-FFF2-40B4-BE49-F238E27FC236}">
                <a16:creationId xmlns:a16="http://schemas.microsoft.com/office/drawing/2014/main" id="{0DFB3B74-6493-404C-AE68-58294FE06CD0}"/>
              </a:ext>
            </a:extLst>
          </p:cNvPr>
          <p:cNvSpPr>
            <a:spLocks noGrp="1"/>
          </p:cNvSpPr>
          <p:nvPr>
            <p:ph idx="1"/>
          </p:nvPr>
        </p:nvSpPr>
        <p:spPr>
          <a:xfrm>
            <a:off x="838200" y="1189822"/>
            <a:ext cx="10515600" cy="4987141"/>
          </a:xfrm>
        </p:spPr>
        <p:txBody>
          <a:bodyPr/>
          <a:lstStyle/>
          <a:p>
            <a:r>
              <a:rPr lang="en-US" dirty="0"/>
              <a:t>Cloning</a:t>
            </a:r>
          </a:p>
          <a:p>
            <a:r>
              <a:rPr lang="en-US" dirty="0"/>
              <a:t>Origins</a:t>
            </a:r>
          </a:p>
          <a:p>
            <a:r>
              <a:rPr lang="en-US" dirty="0"/>
              <a:t>Remote tracking branches</a:t>
            </a:r>
          </a:p>
          <a:p>
            <a:r>
              <a:rPr lang="en-US" dirty="0"/>
              <a:t>Master branch</a:t>
            </a:r>
          </a:p>
          <a:p>
            <a:r>
              <a:rPr lang="en-US" dirty="0"/>
              <a:t>Feature/Issue branch</a:t>
            </a:r>
          </a:p>
          <a:p>
            <a:r>
              <a:rPr lang="en-US" dirty="0"/>
              <a:t>Working directory</a:t>
            </a:r>
          </a:p>
          <a:p>
            <a:pPr marL="0" indent="0">
              <a:buNone/>
            </a:pPr>
            <a:endParaRPr lang="en-US" dirty="0"/>
          </a:p>
          <a:p>
            <a:pPr marL="0" indent="0">
              <a:buNone/>
            </a:pPr>
            <a:endParaRPr lang="en-US" dirty="0"/>
          </a:p>
        </p:txBody>
      </p:sp>
      <p:pic>
        <p:nvPicPr>
          <p:cNvPr id="6" name="Picture 5">
            <a:extLst>
              <a:ext uri="{FF2B5EF4-FFF2-40B4-BE49-F238E27FC236}">
                <a16:creationId xmlns:a16="http://schemas.microsoft.com/office/drawing/2014/main" id="{36296CB6-CE2D-AC47-A1A1-9D89F72E1ACD}"/>
              </a:ext>
            </a:extLst>
          </p:cNvPr>
          <p:cNvPicPr>
            <a:picLocks noChangeAspect="1"/>
          </p:cNvPicPr>
          <p:nvPr/>
        </p:nvPicPr>
        <p:blipFill>
          <a:blip r:embed="rId2"/>
          <a:stretch>
            <a:fillRect/>
          </a:stretch>
        </p:blipFill>
        <p:spPr>
          <a:xfrm>
            <a:off x="6793291" y="1189822"/>
            <a:ext cx="4560509" cy="5461687"/>
          </a:xfrm>
          <a:prstGeom prst="rect">
            <a:avLst/>
          </a:prstGeom>
        </p:spPr>
      </p:pic>
    </p:spTree>
    <p:extLst>
      <p:ext uri="{BB962C8B-B14F-4D97-AF65-F5344CB8AC3E}">
        <p14:creationId xmlns:p14="http://schemas.microsoft.com/office/powerpoint/2010/main" val="3985512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EDF4F-4AD6-1340-BA6E-EAFFDA37333C}"/>
              </a:ext>
            </a:extLst>
          </p:cNvPr>
          <p:cNvSpPr>
            <a:spLocks noGrp="1"/>
          </p:cNvSpPr>
          <p:nvPr>
            <p:ph type="title"/>
          </p:nvPr>
        </p:nvSpPr>
        <p:spPr>
          <a:xfrm>
            <a:off x="838200" y="365125"/>
            <a:ext cx="10515600" cy="824697"/>
          </a:xfrm>
        </p:spPr>
        <p:txBody>
          <a:bodyPr/>
          <a:lstStyle/>
          <a:p>
            <a:pPr algn="ctr"/>
            <a:r>
              <a:rPr lang="en-US" b="1" dirty="0"/>
              <a:t>Git Terminology</a:t>
            </a:r>
          </a:p>
        </p:txBody>
      </p:sp>
      <p:sp>
        <p:nvSpPr>
          <p:cNvPr id="3" name="Content Placeholder 2">
            <a:extLst>
              <a:ext uri="{FF2B5EF4-FFF2-40B4-BE49-F238E27FC236}">
                <a16:creationId xmlns:a16="http://schemas.microsoft.com/office/drawing/2014/main" id="{0DFB3B74-6493-404C-AE68-58294FE06CD0}"/>
              </a:ext>
            </a:extLst>
          </p:cNvPr>
          <p:cNvSpPr>
            <a:spLocks noGrp="1"/>
          </p:cNvSpPr>
          <p:nvPr>
            <p:ph idx="1"/>
          </p:nvPr>
        </p:nvSpPr>
        <p:spPr>
          <a:xfrm>
            <a:off x="838200" y="1189822"/>
            <a:ext cx="10515600" cy="4987141"/>
          </a:xfrm>
        </p:spPr>
        <p:txBody>
          <a:bodyPr>
            <a:normAutofit/>
          </a:bodyPr>
          <a:lstStyle/>
          <a:p>
            <a:r>
              <a:rPr lang="en-US" dirty="0"/>
              <a:t>Staging</a:t>
            </a:r>
            <a:endParaRPr lang="en-US" dirty="0">
              <a:latin typeface="Courier" pitchFamily="2" charset="0"/>
            </a:endParaRPr>
          </a:p>
          <a:p>
            <a:r>
              <a:rPr lang="en-US" dirty="0"/>
              <a:t>Commit</a:t>
            </a:r>
          </a:p>
          <a:p>
            <a:r>
              <a:rPr lang="en-US" dirty="0"/>
              <a:t>Push</a:t>
            </a:r>
          </a:p>
          <a:p>
            <a:r>
              <a:rPr lang="en-US" dirty="0"/>
              <a:t>Pull (Fetch + Update)</a:t>
            </a:r>
          </a:p>
          <a:p>
            <a:r>
              <a:rPr lang="en-US" dirty="0"/>
              <a:t>Refs</a:t>
            </a:r>
          </a:p>
          <a:p>
            <a:pPr lvl="1"/>
            <a:r>
              <a:rPr lang="en-US" dirty="0"/>
              <a:t>HEAD</a:t>
            </a:r>
          </a:p>
          <a:p>
            <a:pPr lvl="1"/>
            <a:r>
              <a:rPr lang="en-US" dirty="0"/>
              <a:t>Tags</a:t>
            </a:r>
          </a:p>
          <a:p>
            <a:pPr lvl="1"/>
            <a:r>
              <a:rPr lang="en-US" dirty="0"/>
              <a:t>Remotes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12896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EDF4F-4AD6-1340-BA6E-EAFFDA37333C}"/>
              </a:ext>
            </a:extLst>
          </p:cNvPr>
          <p:cNvSpPr>
            <a:spLocks noGrp="1"/>
          </p:cNvSpPr>
          <p:nvPr>
            <p:ph type="title"/>
          </p:nvPr>
        </p:nvSpPr>
        <p:spPr>
          <a:xfrm>
            <a:off x="838200" y="365125"/>
            <a:ext cx="10515600" cy="824697"/>
          </a:xfrm>
        </p:spPr>
        <p:txBody>
          <a:bodyPr/>
          <a:lstStyle/>
          <a:p>
            <a:pPr algn="ctr"/>
            <a:r>
              <a:rPr lang="en-US" b="1" dirty="0"/>
              <a:t>Git</a:t>
            </a:r>
          </a:p>
        </p:txBody>
      </p:sp>
      <p:sp>
        <p:nvSpPr>
          <p:cNvPr id="3" name="Content Placeholder 2">
            <a:extLst>
              <a:ext uri="{FF2B5EF4-FFF2-40B4-BE49-F238E27FC236}">
                <a16:creationId xmlns:a16="http://schemas.microsoft.com/office/drawing/2014/main" id="{0DFB3B74-6493-404C-AE68-58294FE06CD0}"/>
              </a:ext>
            </a:extLst>
          </p:cNvPr>
          <p:cNvSpPr>
            <a:spLocks noGrp="1"/>
          </p:cNvSpPr>
          <p:nvPr>
            <p:ph idx="1"/>
          </p:nvPr>
        </p:nvSpPr>
        <p:spPr>
          <a:xfrm>
            <a:off x="838200" y="1189822"/>
            <a:ext cx="10515600" cy="4987141"/>
          </a:xfrm>
        </p:spPr>
        <p:txBody>
          <a:bodyPr>
            <a:normAutofit/>
          </a:bodyPr>
          <a:lstStyle/>
          <a:p>
            <a:r>
              <a:rPr lang="en-US" dirty="0"/>
              <a:t>Staging changes</a:t>
            </a:r>
          </a:p>
          <a:p>
            <a:pPr lvl="1"/>
            <a:r>
              <a:rPr lang="en-US" dirty="0">
                <a:latin typeface="Courier" pitchFamily="2" charset="0"/>
              </a:rPr>
              <a:t>git add </a:t>
            </a:r>
            <a:r>
              <a:rPr lang="en-US" dirty="0"/>
              <a:t>(new and modified)</a:t>
            </a:r>
          </a:p>
          <a:p>
            <a:pPr lvl="1"/>
            <a:r>
              <a:rPr lang="en-US" dirty="0">
                <a:latin typeface="Courier" pitchFamily="2" charset="0"/>
              </a:rPr>
              <a:t>git rm </a:t>
            </a:r>
          </a:p>
          <a:p>
            <a:pPr lvl="1"/>
            <a:r>
              <a:rPr lang="en-US" dirty="0">
                <a:latin typeface="Courier" pitchFamily="2" charset="0"/>
              </a:rPr>
              <a:t>git mv </a:t>
            </a:r>
            <a:r>
              <a:rPr lang="en-US" dirty="0"/>
              <a:t>(not really necessary)</a:t>
            </a:r>
            <a:endParaRPr lang="en-US" dirty="0">
              <a:latin typeface="Courier" pitchFamily="2" charset="0"/>
            </a:endParaRPr>
          </a:p>
          <a:p>
            <a:r>
              <a:rPr lang="en-US" dirty="0"/>
              <a:t>Commit</a:t>
            </a:r>
          </a:p>
          <a:p>
            <a:pPr lvl="1"/>
            <a:r>
              <a:rPr lang="en-US" dirty="0"/>
              <a:t>Atomic</a:t>
            </a:r>
          </a:p>
          <a:p>
            <a:pPr lvl="1"/>
            <a:r>
              <a:rPr lang="en-US" dirty="0">
                <a:latin typeface="Courier" pitchFamily="2" charset="0"/>
              </a:rPr>
              <a:t>git commit</a:t>
            </a:r>
            <a:endParaRPr lang="en-US" dirty="0"/>
          </a:p>
          <a:p>
            <a:pPr lvl="1"/>
            <a:r>
              <a:rPr lang="en-US" dirty="0"/>
              <a:t>Enter meaningful commit messages. Not "updated' or "fixed".</a:t>
            </a:r>
          </a:p>
          <a:p>
            <a:r>
              <a:rPr lang="en-US" dirty="0"/>
              <a:t>Push</a:t>
            </a:r>
          </a:p>
          <a:p>
            <a:pPr lvl="1"/>
            <a:r>
              <a:rPr lang="en-US" dirty="0">
                <a:latin typeface="Courier" pitchFamily="2" charset="0"/>
              </a:rPr>
              <a:t>git push</a:t>
            </a:r>
          </a:p>
          <a:p>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819936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EDF4F-4AD6-1340-BA6E-EAFFDA37333C}"/>
              </a:ext>
            </a:extLst>
          </p:cNvPr>
          <p:cNvSpPr>
            <a:spLocks noGrp="1"/>
          </p:cNvSpPr>
          <p:nvPr>
            <p:ph type="title"/>
          </p:nvPr>
        </p:nvSpPr>
        <p:spPr>
          <a:xfrm>
            <a:off x="838200" y="365125"/>
            <a:ext cx="10515600" cy="824697"/>
          </a:xfrm>
        </p:spPr>
        <p:txBody>
          <a:bodyPr/>
          <a:lstStyle/>
          <a:p>
            <a:pPr algn="ctr"/>
            <a:r>
              <a:rPr lang="en-US" b="1" dirty="0"/>
              <a:t>Git</a:t>
            </a:r>
          </a:p>
        </p:txBody>
      </p:sp>
      <p:sp>
        <p:nvSpPr>
          <p:cNvPr id="3" name="Content Placeholder 2">
            <a:extLst>
              <a:ext uri="{FF2B5EF4-FFF2-40B4-BE49-F238E27FC236}">
                <a16:creationId xmlns:a16="http://schemas.microsoft.com/office/drawing/2014/main" id="{0DFB3B74-6493-404C-AE68-58294FE06CD0}"/>
              </a:ext>
            </a:extLst>
          </p:cNvPr>
          <p:cNvSpPr>
            <a:spLocks noGrp="1"/>
          </p:cNvSpPr>
          <p:nvPr>
            <p:ph idx="1"/>
          </p:nvPr>
        </p:nvSpPr>
        <p:spPr>
          <a:xfrm>
            <a:off x="838200" y="1189822"/>
            <a:ext cx="10515600" cy="4987141"/>
          </a:xfrm>
        </p:spPr>
        <p:txBody>
          <a:bodyPr>
            <a:normAutofit/>
          </a:bodyPr>
          <a:lstStyle/>
          <a:p>
            <a:r>
              <a:rPr lang="en-US" dirty="0">
                <a:latin typeface="Courier" pitchFamily="2" charset="0"/>
              </a:rPr>
              <a:t>git status </a:t>
            </a:r>
          </a:p>
          <a:p>
            <a:r>
              <a:rPr lang="en-US" dirty="0"/>
              <a:t>.gitignore</a:t>
            </a:r>
          </a:p>
          <a:p>
            <a:pPr lvl="1"/>
            <a:r>
              <a:rPr lang="en-US" dirty="0"/>
              <a:t>Cascades</a:t>
            </a:r>
          </a:p>
          <a:p>
            <a:r>
              <a:rPr lang="en-US" dirty="0"/>
              <a:t>Branching</a:t>
            </a:r>
          </a:p>
          <a:p>
            <a:pPr lvl="1"/>
            <a:r>
              <a:rPr lang="en-US" dirty="0">
                <a:latin typeface="Courier" pitchFamily="2" charset="0"/>
              </a:rPr>
              <a:t>git branch</a:t>
            </a:r>
          </a:p>
          <a:p>
            <a:pPr lvl="1"/>
            <a:r>
              <a:rPr lang="en-US" dirty="0">
                <a:latin typeface="Courier" pitchFamily="2" charset="0"/>
              </a:rPr>
              <a:t>git checkout</a:t>
            </a:r>
          </a:p>
          <a:p>
            <a:pPr marL="0" indent="0">
              <a:buNone/>
            </a:pPr>
            <a:r>
              <a:rPr lang="en-US" dirty="0"/>
              <a:t>Checkout changes files in your working directory – tries to not let you mess up</a:t>
            </a:r>
          </a:p>
          <a:p>
            <a:pPr marL="0" indent="0">
              <a:buNone/>
            </a:pPr>
            <a:endParaRPr lang="en-US" dirty="0"/>
          </a:p>
        </p:txBody>
      </p:sp>
    </p:spTree>
    <p:extLst>
      <p:ext uri="{BB962C8B-B14F-4D97-AF65-F5344CB8AC3E}">
        <p14:creationId xmlns:p14="http://schemas.microsoft.com/office/powerpoint/2010/main" val="431468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EDF4F-4AD6-1340-BA6E-EAFFDA37333C}"/>
              </a:ext>
            </a:extLst>
          </p:cNvPr>
          <p:cNvSpPr>
            <a:spLocks noGrp="1"/>
          </p:cNvSpPr>
          <p:nvPr>
            <p:ph type="title"/>
          </p:nvPr>
        </p:nvSpPr>
        <p:spPr>
          <a:xfrm>
            <a:off x="838200" y="365125"/>
            <a:ext cx="10515600" cy="824697"/>
          </a:xfrm>
        </p:spPr>
        <p:txBody>
          <a:bodyPr/>
          <a:lstStyle/>
          <a:p>
            <a:pPr algn="ctr"/>
            <a:r>
              <a:rPr lang="en-US" b="1" dirty="0"/>
              <a:t>Git</a:t>
            </a:r>
          </a:p>
        </p:txBody>
      </p:sp>
      <p:sp>
        <p:nvSpPr>
          <p:cNvPr id="3" name="Content Placeholder 2">
            <a:extLst>
              <a:ext uri="{FF2B5EF4-FFF2-40B4-BE49-F238E27FC236}">
                <a16:creationId xmlns:a16="http://schemas.microsoft.com/office/drawing/2014/main" id="{0DFB3B74-6493-404C-AE68-58294FE06CD0}"/>
              </a:ext>
            </a:extLst>
          </p:cNvPr>
          <p:cNvSpPr>
            <a:spLocks noGrp="1"/>
          </p:cNvSpPr>
          <p:nvPr>
            <p:ph idx="1"/>
          </p:nvPr>
        </p:nvSpPr>
        <p:spPr>
          <a:xfrm>
            <a:off x="838200" y="1189822"/>
            <a:ext cx="10515600" cy="4987141"/>
          </a:xfrm>
        </p:spPr>
        <p:txBody>
          <a:bodyPr>
            <a:normAutofit/>
          </a:bodyPr>
          <a:lstStyle/>
          <a:p>
            <a:r>
              <a:rPr lang="en-US" dirty="0"/>
              <a:t>Stashes</a:t>
            </a:r>
          </a:p>
          <a:p>
            <a:r>
              <a:rPr lang="en-US" dirty="0"/>
              <a:t>Merging</a:t>
            </a:r>
          </a:p>
          <a:p>
            <a:pPr lvl="1"/>
            <a:r>
              <a:rPr lang="en-US" dirty="0">
                <a:latin typeface="Courier" pitchFamily="2" charset="0"/>
              </a:rPr>
              <a:t>git merge</a:t>
            </a:r>
          </a:p>
          <a:p>
            <a:r>
              <a:rPr lang="en-US" dirty="0"/>
              <a:t>Conflicts</a:t>
            </a:r>
          </a:p>
          <a:p>
            <a:pPr marL="0" indent="0">
              <a:buNone/>
            </a:pPr>
            <a:r>
              <a:rPr lang="en-US" sz="1900" dirty="0">
                <a:latin typeface="Courier" pitchFamily="2" charset="0"/>
              </a:rPr>
              <a:t>&lt;&lt;&lt;&lt;&lt;&lt;&lt; HEAD:index.html</a:t>
            </a:r>
          </a:p>
          <a:p>
            <a:pPr marL="0" indent="0">
              <a:buNone/>
            </a:pPr>
            <a:r>
              <a:rPr lang="en-US" sz="1900" dirty="0">
                <a:latin typeface="Courier" pitchFamily="2" charset="0"/>
              </a:rPr>
              <a:t>&lt;div id = footer&gt; contact : </a:t>
            </a:r>
            <a:r>
              <a:rPr lang="en-US" sz="1900" dirty="0">
                <a:latin typeface="Courier" pitchFamily="2" charset="0"/>
                <a:hlinkClick r:id="rId2"/>
              </a:rPr>
              <a:t>email.support@github.com&lt;/div</a:t>
            </a:r>
            <a:r>
              <a:rPr lang="en-US" sz="1900" dirty="0">
                <a:latin typeface="Courier" pitchFamily="2" charset="0"/>
              </a:rPr>
              <a:t>&gt;</a:t>
            </a:r>
          </a:p>
          <a:p>
            <a:pPr marL="0" indent="0">
              <a:buNone/>
            </a:pPr>
            <a:r>
              <a:rPr lang="en-US" sz="1900" dirty="0">
                <a:latin typeface="Courier" pitchFamily="2" charset="0"/>
              </a:rPr>
              <a:t>=======</a:t>
            </a:r>
          </a:p>
          <a:p>
            <a:pPr marL="0" indent="0">
              <a:buNone/>
            </a:pPr>
            <a:r>
              <a:rPr lang="en-US" sz="1900" dirty="0">
                <a:latin typeface="Courier" pitchFamily="2" charset="0"/>
              </a:rPr>
              <a:t>&lt;div id = footer&gt; </a:t>
            </a:r>
          </a:p>
          <a:p>
            <a:pPr marL="0" indent="0">
              <a:buNone/>
            </a:pPr>
            <a:r>
              <a:rPr lang="en-US" sz="1900" dirty="0">
                <a:latin typeface="Courier" pitchFamily="2" charset="0"/>
              </a:rPr>
              <a:t> please contact us at </a:t>
            </a:r>
            <a:r>
              <a:rPr lang="en-US" sz="1900" dirty="0">
                <a:latin typeface="Courier" pitchFamily="2" charset="0"/>
                <a:hlinkClick r:id="rId2"/>
              </a:rPr>
              <a:t>email.support@github.com&lt;/div</a:t>
            </a:r>
            <a:r>
              <a:rPr lang="en-US" sz="1900" dirty="0">
                <a:latin typeface="Courier" pitchFamily="2" charset="0"/>
              </a:rPr>
              <a:t>&gt;</a:t>
            </a:r>
          </a:p>
          <a:p>
            <a:pPr marL="0" indent="0">
              <a:buNone/>
            </a:pPr>
            <a:r>
              <a:rPr lang="en-US" sz="1900" dirty="0">
                <a:latin typeface="Courier" pitchFamily="2" charset="0"/>
              </a:rPr>
              <a:t>&lt;/div&gt;</a:t>
            </a:r>
          </a:p>
          <a:p>
            <a:pPr marL="0" indent="0">
              <a:buNone/>
            </a:pPr>
            <a:r>
              <a:rPr lang="en-US" sz="1900" dirty="0">
                <a:latin typeface="Courier" pitchFamily="2" charset="0"/>
              </a:rPr>
              <a:t>&gt;&gt;&gt;&gt;&gt;&gt;&gt; mybranch:index.html</a:t>
            </a:r>
          </a:p>
        </p:txBody>
      </p:sp>
    </p:spTree>
    <p:extLst>
      <p:ext uri="{BB962C8B-B14F-4D97-AF65-F5344CB8AC3E}">
        <p14:creationId xmlns:p14="http://schemas.microsoft.com/office/powerpoint/2010/main" val="288476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EDF4F-4AD6-1340-BA6E-EAFFDA37333C}"/>
              </a:ext>
            </a:extLst>
          </p:cNvPr>
          <p:cNvSpPr>
            <a:spLocks noGrp="1"/>
          </p:cNvSpPr>
          <p:nvPr>
            <p:ph type="title"/>
          </p:nvPr>
        </p:nvSpPr>
        <p:spPr>
          <a:xfrm>
            <a:off x="838200" y="365125"/>
            <a:ext cx="10515600" cy="824697"/>
          </a:xfrm>
        </p:spPr>
        <p:txBody>
          <a:bodyPr/>
          <a:lstStyle/>
          <a:p>
            <a:pPr algn="ctr"/>
            <a:r>
              <a:rPr lang="en-US" b="1" dirty="0"/>
              <a:t>Git Frontends</a:t>
            </a:r>
          </a:p>
        </p:txBody>
      </p:sp>
      <p:sp>
        <p:nvSpPr>
          <p:cNvPr id="3" name="Content Placeholder 2">
            <a:extLst>
              <a:ext uri="{FF2B5EF4-FFF2-40B4-BE49-F238E27FC236}">
                <a16:creationId xmlns:a16="http://schemas.microsoft.com/office/drawing/2014/main" id="{0DFB3B74-6493-404C-AE68-58294FE06CD0}"/>
              </a:ext>
            </a:extLst>
          </p:cNvPr>
          <p:cNvSpPr>
            <a:spLocks noGrp="1"/>
          </p:cNvSpPr>
          <p:nvPr>
            <p:ph idx="1"/>
          </p:nvPr>
        </p:nvSpPr>
        <p:spPr>
          <a:xfrm>
            <a:off x="838200" y="1189822"/>
            <a:ext cx="10515600" cy="4987141"/>
          </a:xfrm>
        </p:spPr>
        <p:txBody>
          <a:bodyPr>
            <a:normAutofit/>
          </a:bodyPr>
          <a:lstStyle/>
          <a:p>
            <a:r>
              <a:rPr lang="en-US" dirty="0"/>
              <a:t>Command line 'porcelain’</a:t>
            </a:r>
          </a:p>
          <a:p>
            <a:pPr lvl="1"/>
            <a:r>
              <a:rPr lang="en-US" dirty="0"/>
              <a:t>I almost never use</a:t>
            </a:r>
          </a:p>
          <a:p>
            <a:r>
              <a:rPr lang="en-US" dirty="0"/>
              <a:t>Visual Studio</a:t>
            </a:r>
          </a:p>
          <a:p>
            <a:r>
              <a:rPr lang="en-US" dirty="0"/>
              <a:t>Eclipse eGit</a:t>
            </a:r>
          </a:p>
          <a:p>
            <a:r>
              <a:rPr lang="en-US" dirty="0"/>
              <a:t>SourceTree</a:t>
            </a:r>
          </a:p>
          <a:p>
            <a:r>
              <a:rPr lang="en-US" dirty="0"/>
              <a:t>Tortoise</a:t>
            </a:r>
          </a:p>
          <a:p>
            <a:r>
              <a:rPr lang="en-US" dirty="0"/>
              <a:t>Github / Gitlab web interfaces</a:t>
            </a:r>
          </a:p>
          <a:p>
            <a:pPr marL="0" indent="0">
              <a:buNone/>
            </a:pPr>
            <a:endParaRPr lang="en-US" sz="1900" dirty="0">
              <a:latin typeface="Courier" pitchFamily="2" charset="0"/>
            </a:endParaRPr>
          </a:p>
        </p:txBody>
      </p:sp>
    </p:spTree>
    <p:extLst>
      <p:ext uri="{BB962C8B-B14F-4D97-AF65-F5344CB8AC3E}">
        <p14:creationId xmlns:p14="http://schemas.microsoft.com/office/powerpoint/2010/main" val="2483733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EC285C4-817A-124F-BE98-835871FC40E1}"/>
              </a:ext>
            </a:extLst>
          </p:cNvPr>
          <p:cNvPicPr>
            <a:picLocks noChangeAspect="1"/>
          </p:cNvPicPr>
          <p:nvPr/>
        </p:nvPicPr>
        <p:blipFill>
          <a:blip r:embed="rId2"/>
          <a:stretch>
            <a:fillRect/>
          </a:stretch>
        </p:blipFill>
        <p:spPr>
          <a:xfrm>
            <a:off x="0" y="561050"/>
            <a:ext cx="12192000" cy="5735899"/>
          </a:xfrm>
          <a:prstGeom prst="rect">
            <a:avLst/>
          </a:prstGeom>
        </p:spPr>
      </p:pic>
    </p:spTree>
    <p:extLst>
      <p:ext uri="{BB962C8B-B14F-4D97-AF65-F5344CB8AC3E}">
        <p14:creationId xmlns:p14="http://schemas.microsoft.com/office/powerpoint/2010/main" val="1737445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5BCE34-7BA9-BE4B-B4EF-EB700789973D}"/>
              </a:ext>
            </a:extLst>
          </p:cNvPr>
          <p:cNvPicPr>
            <a:picLocks noChangeAspect="1"/>
          </p:cNvPicPr>
          <p:nvPr/>
        </p:nvPicPr>
        <p:blipFill>
          <a:blip r:embed="rId2"/>
          <a:stretch>
            <a:fillRect/>
          </a:stretch>
        </p:blipFill>
        <p:spPr>
          <a:xfrm>
            <a:off x="0" y="726693"/>
            <a:ext cx="12192000" cy="5404614"/>
          </a:xfrm>
          <a:prstGeom prst="rect">
            <a:avLst/>
          </a:prstGeom>
        </p:spPr>
      </p:pic>
    </p:spTree>
    <p:extLst>
      <p:ext uri="{BB962C8B-B14F-4D97-AF65-F5344CB8AC3E}">
        <p14:creationId xmlns:p14="http://schemas.microsoft.com/office/powerpoint/2010/main" val="3360648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EDF4F-4AD6-1340-BA6E-EAFFDA37333C}"/>
              </a:ext>
            </a:extLst>
          </p:cNvPr>
          <p:cNvSpPr>
            <a:spLocks noGrp="1"/>
          </p:cNvSpPr>
          <p:nvPr>
            <p:ph type="title"/>
          </p:nvPr>
        </p:nvSpPr>
        <p:spPr>
          <a:xfrm>
            <a:off x="838200" y="365125"/>
            <a:ext cx="10515600" cy="824697"/>
          </a:xfrm>
        </p:spPr>
        <p:txBody>
          <a:bodyPr/>
          <a:lstStyle/>
          <a:p>
            <a:pPr algn="ctr"/>
            <a:r>
              <a:rPr lang="en-US" b="1" dirty="0"/>
              <a:t>Workflows</a:t>
            </a:r>
          </a:p>
        </p:txBody>
      </p:sp>
      <p:sp>
        <p:nvSpPr>
          <p:cNvPr id="3" name="Content Placeholder 2">
            <a:extLst>
              <a:ext uri="{FF2B5EF4-FFF2-40B4-BE49-F238E27FC236}">
                <a16:creationId xmlns:a16="http://schemas.microsoft.com/office/drawing/2014/main" id="{0DFB3B74-6493-404C-AE68-58294FE06CD0}"/>
              </a:ext>
            </a:extLst>
          </p:cNvPr>
          <p:cNvSpPr>
            <a:spLocks noGrp="1"/>
          </p:cNvSpPr>
          <p:nvPr>
            <p:ph idx="1"/>
          </p:nvPr>
        </p:nvSpPr>
        <p:spPr>
          <a:xfrm>
            <a:off x="838200" y="1189822"/>
            <a:ext cx="10515600" cy="4987141"/>
          </a:xfrm>
        </p:spPr>
        <p:txBody>
          <a:bodyPr>
            <a:normAutofit/>
          </a:bodyPr>
          <a:lstStyle/>
          <a:p>
            <a:r>
              <a:rPr lang="en-US" dirty="0"/>
              <a:t>Never commit directly to master branch.</a:t>
            </a:r>
          </a:p>
          <a:p>
            <a:pPr lvl="1"/>
            <a:r>
              <a:rPr lang="en-US" dirty="0"/>
              <a:t>Create branch for an issue</a:t>
            </a:r>
          </a:p>
          <a:p>
            <a:r>
              <a:rPr lang="en-US" dirty="0"/>
              <a:t>All work reviewed by at least one other pair of eyes</a:t>
            </a:r>
          </a:p>
          <a:p>
            <a:pPr lvl="1"/>
            <a:r>
              <a:rPr lang="en-US" dirty="0"/>
              <a:t>Bugs are exponentially more expensive to fix the farther down the process they live</a:t>
            </a:r>
          </a:p>
          <a:p>
            <a:pPr lvl="1"/>
            <a:r>
              <a:rPr lang="en-US" dirty="0"/>
              <a:t>Keeps at least one other team member in the loop</a:t>
            </a:r>
          </a:p>
          <a:p>
            <a:r>
              <a:rPr lang="en-US" dirty="0"/>
              <a:t>All work should be traceable back to an issue.</a:t>
            </a:r>
          </a:p>
          <a:p>
            <a:r>
              <a:rPr lang="en-US" dirty="0"/>
              <a:t>Merge to master branch</a:t>
            </a:r>
          </a:p>
          <a:p>
            <a:pPr lvl="1"/>
            <a:r>
              <a:rPr lang="en-US" dirty="0"/>
              <a:t>Use tools to enforce an acceptance criteria</a:t>
            </a:r>
          </a:p>
          <a:p>
            <a:pPr marL="0" indent="0">
              <a:buNone/>
            </a:pPr>
            <a:endParaRPr lang="en-US" sz="1900" dirty="0">
              <a:latin typeface="Courier" pitchFamily="2" charset="0"/>
            </a:endParaRPr>
          </a:p>
        </p:txBody>
      </p:sp>
    </p:spTree>
    <p:extLst>
      <p:ext uri="{BB962C8B-B14F-4D97-AF65-F5344CB8AC3E}">
        <p14:creationId xmlns:p14="http://schemas.microsoft.com/office/powerpoint/2010/main" val="747093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F12ADD-8E95-3F4C-9039-2BAF244C367F}"/>
              </a:ext>
            </a:extLst>
          </p:cNvPr>
          <p:cNvSpPr>
            <a:spLocks noGrp="1"/>
          </p:cNvSpPr>
          <p:nvPr>
            <p:ph idx="1"/>
          </p:nvPr>
        </p:nvSpPr>
        <p:spPr>
          <a:xfrm>
            <a:off x="838200" y="1255923"/>
            <a:ext cx="10515600" cy="4921040"/>
          </a:xfrm>
        </p:spPr>
        <p:txBody>
          <a:bodyPr>
            <a:normAutofit lnSpcReduction="10000"/>
          </a:bodyPr>
          <a:lstStyle/>
          <a:p>
            <a:r>
              <a:rPr lang="en-US" dirty="0"/>
              <a:t>Manages what can easily become total chaos.</a:t>
            </a:r>
          </a:p>
          <a:p>
            <a:r>
              <a:rPr lang="en-US" dirty="0"/>
              <a:t>Part of a larger concern called Software Configuration Management</a:t>
            </a:r>
          </a:p>
          <a:p>
            <a:pPr marL="0" indent="0">
              <a:buNone/>
            </a:pPr>
            <a:r>
              <a:rPr lang="en-US" dirty="0"/>
              <a:t>The task of tracking and controlling changes in the software. SCM practices include revision control and the establishment of baselines. If something goes wrong, SCM can determine what was changed and who changed it. If a configuration is working well, SCM can determine how to replicate it across many hosts.</a:t>
            </a:r>
          </a:p>
          <a:p>
            <a:r>
              <a:rPr lang="en-US" dirty="0"/>
              <a:t>Provides traceability from feature or change request to implementation.</a:t>
            </a:r>
          </a:p>
          <a:p>
            <a:r>
              <a:rPr lang="en-US" dirty="0"/>
              <a:t>Establishes tested baselines</a:t>
            </a:r>
          </a:p>
          <a:p>
            <a:r>
              <a:rPr lang="en-US" dirty="0"/>
              <a:t>Establishes a set of requirements for change acceptance</a:t>
            </a:r>
          </a:p>
        </p:txBody>
      </p:sp>
      <p:sp>
        <p:nvSpPr>
          <p:cNvPr id="4" name="Title 1">
            <a:extLst>
              <a:ext uri="{FF2B5EF4-FFF2-40B4-BE49-F238E27FC236}">
                <a16:creationId xmlns:a16="http://schemas.microsoft.com/office/drawing/2014/main" id="{1399815C-2655-7644-8388-A2975DCE984C}"/>
              </a:ext>
            </a:extLst>
          </p:cNvPr>
          <p:cNvSpPr>
            <a:spLocks noGrp="1"/>
          </p:cNvSpPr>
          <p:nvPr>
            <p:ph type="title"/>
          </p:nvPr>
        </p:nvSpPr>
        <p:spPr>
          <a:xfrm>
            <a:off x="750065" y="396608"/>
            <a:ext cx="10515600" cy="859316"/>
          </a:xfrm>
        </p:spPr>
        <p:txBody>
          <a:bodyPr/>
          <a:lstStyle/>
          <a:p>
            <a:pPr algn="ctr"/>
            <a:r>
              <a:rPr lang="en-US" b="1" dirty="0"/>
              <a:t>What is it?</a:t>
            </a:r>
          </a:p>
        </p:txBody>
      </p:sp>
    </p:spTree>
    <p:extLst>
      <p:ext uri="{BB962C8B-B14F-4D97-AF65-F5344CB8AC3E}">
        <p14:creationId xmlns:p14="http://schemas.microsoft.com/office/powerpoint/2010/main" val="25723234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EDF4F-4AD6-1340-BA6E-EAFFDA37333C}"/>
              </a:ext>
            </a:extLst>
          </p:cNvPr>
          <p:cNvSpPr>
            <a:spLocks noGrp="1"/>
          </p:cNvSpPr>
          <p:nvPr>
            <p:ph type="title"/>
          </p:nvPr>
        </p:nvSpPr>
        <p:spPr>
          <a:xfrm>
            <a:off x="838200" y="365125"/>
            <a:ext cx="10515600" cy="824697"/>
          </a:xfrm>
        </p:spPr>
        <p:txBody>
          <a:bodyPr/>
          <a:lstStyle/>
          <a:p>
            <a:pPr algn="ctr"/>
            <a:r>
              <a:rPr lang="en-US" b="1" dirty="0"/>
              <a:t>Don’t be one of those people</a:t>
            </a:r>
          </a:p>
        </p:txBody>
      </p:sp>
      <p:sp>
        <p:nvSpPr>
          <p:cNvPr id="3" name="Content Placeholder 2">
            <a:extLst>
              <a:ext uri="{FF2B5EF4-FFF2-40B4-BE49-F238E27FC236}">
                <a16:creationId xmlns:a16="http://schemas.microsoft.com/office/drawing/2014/main" id="{0DFB3B74-6493-404C-AE68-58294FE06CD0}"/>
              </a:ext>
            </a:extLst>
          </p:cNvPr>
          <p:cNvSpPr>
            <a:spLocks noGrp="1"/>
          </p:cNvSpPr>
          <p:nvPr>
            <p:ph idx="1"/>
          </p:nvPr>
        </p:nvSpPr>
        <p:spPr>
          <a:xfrm>
            <a:off x="838200" y="1189822"/>
            <a:ext cx="10515600" cy="4987141"/>
          </a:xfrm>
        </p:spPr>
        <p:txBody>
          <a:bodyPr>
            <a:normAutofit/>
          </a:bodyPr>
          <a:lstStyle/>
          <a:p>
            <a:r>
              <a:rPr lang="en-US" dirty="0"/>
              <a:t>Learn your tools well and know what they can do for you.</a:t>
            </a:r>
          </a:p>
          <a:p>
            <a:r>
              <a:rPr lang="en-US" dirty="0"/>
              <a:t>Enter meaningful commit messages. Not "updated' or "fixed".</a:t>
            </a:r>
          </a:p>
          <a:p>
            <a:r>
              <a:rPr lang="en-US" dirty="0"/>
              <a:t>Don’t commit junk files (.o .bin)</a:t>
            </a:r>
          </a:p>
          <a:p>
            <a:pPr lvl="1"/>
            <a:r>
              <a:rPr lang="en-US" dirty="0"/>
              <a:t>Use .gitignores to filter out files/directories that should not be checked in</a:t>
            </a:r>
          </a:p>
          <a:p>
            <a:pPr lvl="1"/>
            <a:r>
              <a:rPr lang="en-US" dirty="0"/>
              <a:t>.gitignore is applied cascading down the directory hierarchy. It is considered rude to filter out generic names at the root folder.</a:t>
            </a:r>
          </a:p>
          <a:p>
            <a:r>
              <a:rPr lang="en-US" dirty="0"/>
              <a:t> Don’t commit settings that are particular to your workstation (install paths etc.).</a:t>
            </a:r>
          </a:p>
        </p:txBody>
      </p:sp>
    </p:spTree>
    <p:extLst>
      <p:ext uri="{BB962C8B-B14F-4D97-AF65-F5344CB8AC3E}">
        <p14:creationId xmlns:p14="http://schemas.microsoft.com/office/powerpoint/2010/main" val="370403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EDF4F-4AD6-1340-BA6E-EAFFDA37333C}"/>
              </a:ext>
            </a:extLst>
          </p:cNvPr>
          <p:cNvSpPr>
            <a:spLocks noGrp="1"/>
          </p:cNvSpPr>
          <p:nvPr>
            <p:ph type="title"/>
          </p:nvPr>
        </p:nvSpPr>
        <p:spPr>
          <a:xfrm>
            <a:off x="838200" y="365125"/>
            <a:ext cx="10515600" cy="824697"/>
          </a:xfrm>
        </p:spPr>
        <p:txBody>
          <a:bodyPr/>
          <a:lstStyle/>
          <a:p>
            <a:pPr algn="ctr"/>
            <a:r>
              <a:rPr lang="en-US" b="1" dirty="0"/>
              <a:t>Don’t be one of those people</a:t>
            </a:r>
          </a:p>
        </p:txBody>
      </p:sp>
      <p:sp>
        <p:nvSpPr>
          <p:cNvPr id="3" name="Content Placeholder 2">
            <a:extLst>
              <a:ext uri="{FF2B5EF4-FFF2-40B4-BE49-F238E27FC236}">
                <a16:creationId xmlns:a16="http://schemas.microsoft.com/office/drawing/2014/main" id="{0DFB3B74-6493-404C-AE68-58294FE06CD0}"/>
              </a:ext>
            </a:extLst>
          </p:cNvPr>
          <p:cNvSpPr>
            <a:spLocks noGrp="1"/>
          </p:cNvSpPr>
          <p:nvPr>
            <p:ph idx="1"/>
          </p:nvPr>
        </p:nvSpPr>
        <p:spPr>
          <a:xfrm>
            <a:off x="838200" y="1189822"/>
            <a:ext cx="10515600" cy="4987141"/>
          </a:xfrm>
        </p:spPr>
        <p:txBody>
          <a:bodyPr>
            <a:normAutofit/>
          </a:bodyPr>
          <a:lstStyle/>
          <a:p>
            <a:r>
              <a:rPr lang="en-US" dirty="0"/>
              <a:t>Have healthy respect (fear?) when pushing. You are affecting others lives.</a:t>
            </a:r>
          </a:p>
          <a:p>
            <a:r>
              <a:rPr lang="en-US" dirty="0"/>
              <a:t>Don't just add all to git staging. Carefully pick the files to stage. Diff them to head to make sure you didn't leave something in you did not mean to.</a:t>
            </a:r>
          </a:p>
          <a:p>
            <a:r>
              <a:rPr lang="en-US" dirty="0"/>
              <a:t>If you break the build you will be in the dog house. Most projects have multiple dependencies.</a:t>
            </a:r>
          </a:p>
        </p:txBody>
      </p:sp>
    </p:spTree>
    <p:extLst>
      <p:ext uri="{BB962C8B-B14F-4D97-AF65-F5344CB8AC3E}">
        <p14:creationId xmlns:p14="http://schemas.microsoft.com/office/powerpoint/2010/main" val="42144628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EDF4F-4AD6-1340-BA6E-EAFFDA37333C}"/>
              </a:ext>
            </a:extLst>
          </p:cNvPr>
          <p:cNvSpPr>
            <a:spLocks noGrp="1"/>
          </p:cNvSpPr>
          <p:nvPr>
            <p:ph type="title"/>
          </p:nvPr>
        </p:nvSpPr>
        <p:spPr>
          <a:xfrm>
            <a:off x="838200" y="365125"/>
            <a:ext cx="10515600" cy="824697"/>
          </a:xfrm>
        </p:spPr>
        <p:txBody>
          <a:bodyPr/>
          <a:lstStyle/>
          <a:p>
            <a:pPr algn="ctr"/>
            <a:r>
              <a:rPr lang="en-US" b="1" dirty="0"/>
              <a:t>Mono repo vs. multi repos</a:t>
            </a:r>
          </a:p>
        </p:txBody>
      </p:sp>
      <p:sp>
        <p:nvSpPr>
          <p:cNvPr id="3" name="Content Placeholder 2">
            <a:extLst>
              <a:ext uri="{FF2B5EF4-FFF2-40B4-BE49-F238E27FC236}">
                <a16:creationId xmlns:a16="http://schemas.microsoft.com/office/drawing/2014/main" id="{0DFB3B74-6493-404C-AE68-58294FE06CD0}"/>
              </a:ext>
            </a:extLst>
          </p:cNvPr>
          <p:cNvSpPr>
            <a:spLocks noGrp="1"/>
          </p:cNvSpPr>
          <p:nvPr>
            <p:ph idx="1"/>
          </p:nvPr>
        </p:nvSpPr>
        <p:spPr>
          <a:xfrm>
            <a:off x="838200" y="1189822"/>
            <a:ext cx="10515600" cy="4987141"/>
          </a:xfrm>
        </p:spPr>
        <p:txBody>
          <a:bodyPr>
            <a:normAutofit lnSpcReduction="10000"/>
          </a:bodyPr>
          <a:lstStyle/>
          <a:p>
            <a:r>
              <a:rPr lang="en-US" dirty="0"/>
              <a:t>How much do I put into one repo?</a:t>
            </a:r>
          </a:p>
          <a:p>
            <a:r>
              <a:rPr lang="en-US" dirty="0"/>
              <a:t>Cross project commits / code sharing / code access</a:t>
            </a:r>
          </a:p>
          <a:p>
            <a:r>
              <a:rPr lang="en-US" dirty="0"/>
              <a:t>Atomic commits</a:t>
            </a:r>
          </a:p>
          <a:p>
            <a:r>
              <a:rPr lang="en-US" dirty="0"/>
              <a:t>Submodules</a:t>
            </a:r>
          </a:p>
          <a:p>
            <a:pPr lvl="1"/>
            <a:r>
              <a:rPr lang="en-US" dirty="0"/>
              <a:t>Another repo as a subdir</a:t>
            </a:r>
          </a:p>
          <a:p>
            <a:pPr lvl="1"/>
            <a:r>
              <a:rPr lang="en-US" dirty="0"/>
              <a:t>Tracks at what commit that repo should be</a:t>
            </a:r>
          </a:p>
          <a:p>
            <a:pPr lvl="1"/>
            <a:r>
              <a:rPr lang="en-US" dirty="0"/>
              <a:t>Not really connected to each other</a:t>
            </a:r>
          </a:p>
          <a:p>
            <a:r>
              <a:rPr lang="en-US" dirty="0"/>
              <a:t>Subtrees</a:t>
            </a:r>
          </a:p>
          <a:p>
            <a:pPr lvl="1"/>
            <a:r>
              <a:rPr lang="en-US" dirty="0"/>
              <a:t>Another repo as a subdir</a:t>
            </a:r>
          </a:p>
          <a:p>
            <a:pPr lvl="1"/>
            <a:r>
              <a:rPr lang="en-US" dirty="0"/>
              <a:t>Requires user to not mix commits</a:t>
            </a:r>
          </a:p>
          <a:p>
            <a:pPr lvl="1"/>
            <a:r>
              <a:rPr lang="en-US" dirty="0"/>
              <a:t>Requires multiple steps for merge</a:t>
            </a:r>
          </a:p>
          <a:p>
            <a:r>
              <a:rPr lang="en-US" dirty="0"/>
              <a:t>Side </a:t>
            </a:r>
            <a:r>
              <a:rPr lang="en-US"/>
              <a:t>by side repos – not a repo</a:t>
            </a:r>
            <a:endParaRPr lang="en-US" dirty="0"/>
          </a:p>
        </p:txBody>
      </p:sp>
    </p:spTree>
    <p:extLst>
      <p:ext uri="{BB962C8B-B14F-4D97-AF65-F5344CB8AC3E}">
        <p14:creationId xmlns:p14="http://schemas.microsoft.com/office/powerpoint/2010/main" val="11569879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EDF4F-4AD6-1340-BA6E-EAFFDA37333C}"/>
              </a:ext>
            </a:extLst>
          </p:cNvPr>
          <p:cNvSpPr>
            <a:spLocks noGrp="1"/>
          </p:cNvSpPr>
          <p:nvPr>
            <p:ph type="title"/>
          </p:nvPr>
        </p:nvSpPr>
        <p:spPr>
          <a:xfrm>
            <a:off x="838200" y="365125"/>
            <a:ext cx="10515600" cy="824697"/>
          </a:xfrm>
        </p:spPr>
        <p:txBody>
          <a:bodyPr/>
          <a:lstStyle/>
          <a:p>
            <a:pPr algn="ctr"/>
            <a:r>
              <a:rPr lang="en-US" dirty="0"/>
              <a:t>Q &amp; A</a:t>
            </a:r>
          </a:p>
        </p:txBody>
      </p:sp>
      <p:sp>
        <p:nvSpPr>
          <p:cNvPr id="3" name="Content Placeholder 2">
            <a:extLst>
              <a:ext uri="{FF2B5EF4-FFF2-40B4-BE49-F238E27FC236}">
                <a16:creationId xmlns:a16="http://schemas.microsoft.com/office/drawing/2014/main" id="{0DFB3B74-6493-404C-AE68-58294FE06CD0}"/>
              </a:ext>
            </a:extLst>
          </p:cNvPr>
          <p:cNvSpPr>
            <a:spLocks noGrp="1"/>
          </p:cNvSpPr>
          <p:nvPr>
            <p:ph idx="1"/>
          </p:nvPr>
        </p:nvSpPr>
        <p:spPr>
          <a:xfrm>
            <a:off x="838200" y="1189822"/>
            <a:ext cx="10515600" cy="4987141"/>
          </a:xfrm>
        </p:spPr>
        <p:txBody>
          <a:bodyPr>
            <a:normAutofit/>
          </a:bodyPr>
          <a:lstStyle/>
          <a:p>
            <a:pPr marL="0" indent="0" algn="ctr">
              <a:buNone/>
            </a:pPr>
            <a:endParaRPr lang="en-US" sz="3600" dirty="0"/>
          </a:p>
        </p:txBody>
      </p:sp>
    </p:spTree>
    <p:extLst>
      <p:ext uri="{BB962C8B-B14F-4D97-AF65-F5344CB8AC3E}">
        <p14:creationId xmlns:p14="http://schemas.microsoft.com/office/powerpoint/2010/main" val="2289565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EDF4F-4AD6-1340-BA6E-EAFFDA37333C}"/>
              </a:ext>
            </a:extLst>
          </p:cNvPr>
          <p:cNvSpPr>
            <a:spLocks noGrp="1"/>
          </p:cNvSpPr>
          <p:nvPr>
            <p:ph type="title"/>
          </p:nvPr>
        </p:nvSpPr>
        <p:spPr>
          <a:xfrm>
            <a:off x="838200" y="365125"/>
            <a:ext cx="10515600" cy="824697"/>
          </a:xfrm>
        </p:spPr>
        <p:txBody>
          <a:bodyPr/>
          <a:lstStyle/>
          <a:p>
            <a:pPr algn="ctr"/>
            <a:r>
              <a:rPr lang="en-US" b="1" dirty="0"/>
              <a:t>Why do we need it?</a:t>
            </a:r>
            <a:endParaRPr lang="en-US" dirty="0"/>
          </a:p>
        </p:txBody>
      </p:sp>
      <p:sp>
        <p:nvSpPr>
          <p:cNvPr id="3" name="Content Placeholder 2">
            <a:extLst>
              <a:ext uri="{FF2B5EF4-FFF2-40B4-BE49-F238E27FC236}">
                <a16:creationId xmlns:a16="http://schemas.microsoft.com/office/drawing/2014/main" id="{0DFB3B74-6493-404C-AE68-58294FE06CD0}"/>
              </a:ext>
            </a:extLst>
          </p:cNvPr>
          <p:cNvSpPr>
            <a:spLocks noGrp="1"/>
          </p:cNvSpPr>
          <p:nvPr>
            <p:ph idx="1"/>
          </p:nvPr>
        </p:nvSpPr>
        <p:spPr>
          <a:xfrm>
            <a:off x="838200" y="1189822"/>
            <a:ext cx="10515600" cy="4987141"/>
          </a:xfrm>
        </p:spPr>
        <p:txBody>
          <a:bodyPr/>
          <a:lstStyle/>
          <a:p>
            <a:pPr marL="0" indent="0">
              <a:buNone/>
            </a:pPr>
            <a:r>
              <a:rPr lang="en-US" dirty="0"/>
              <a:t>Any sufficiently large project becomes (mostly?) an exercise in containing complexity.</a:t>
            </a:r>
          </a:p>
          <a:p>
            <a:pPr marL="0" indent="0">
              <a:buNone/>
            </a:pPr>
            <a:r>
              <a:rPr lang="en-US" dirty="0"/>
              <a:t>The nature of software development is such that it constantly tries to become just more complicated than humans can understand. Entropy is constant.</a:t>
            </a:r>
          </a:p>
          <a:p>
            <a:endParaRPr lang="en-US" dirty="0"/>
          </a:p>
        </p:txBody>
      </p:sp>
      <p:pic>
        <p:nvPicPr>
          <p:cNvPr id="5" name="Picture 4">
            <a:extLst>
              <a:ext uri="{FF2B5EF4-FFF2-40B4-BE49-F238E27FC236}">
                <a16:creationId xmlns:a16="http://schemas.microsoft.com/office/drawing/2014/main" id="{F852C03D-C840-004C-87E8-5941A8C633D8}"/>
              </a:ext>
            </a:extLst>
          </p:cNvPr>
          <p:cNvPicPr>
            <a:picLocks noChangeAspect="1"/>
          </p:cNvPicPr>
          <p:nvPr/>
        </p:nvPicPr>
        <p:blipFill>
          <a:blip r:embed="rId2"/>
          <a:stretch>
            <a:fillRect/>
          </a:stretch>
        </p:blipFill>
        <p:spPr>
          <a:xfrm>
            <a:off x="2097560" y="3683392"/>
            <a:ext cx="7996880" cy="2623976"/>
          </a:xfrm>
          <a:prstGeom prst="rect">
            <a:avLst/>
          </a:prstGeom>
        </p:spPr>
      </p:pic>
    </p:spTree>
    <p:extLst>
      <p:ext uri="{BB962C8B-B14F-4D97-AF65-F5344CB8AC3E}">
        <p14:creationId xmlns:p14="http://schemas.microsoft.com/office/powerpoint/2010/main" val="539022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EDF4F-4AD6-1340-BA6E-EAFFDA37333C}"/>
              </a:ext>
            </a:extLst>
          </p:cNvPr>
          <p:cNvSpPr>
            <a:spLocks noGrp="1"/>
          </p:cNvSpPr>
          <p:nvPr>
            <p:ph type="title"/>
          </p:nvPr>
        </p:nvSpPr>
        <p:spPr>
          <a:xfrm>
            <a:off x="838200" y="365125"/>
            <a:ext cx="10515600" cy="824697"/>
          </a:xfrm>
        </p:spPr>
        <p:txBody>
          <a:bodyPr/>
          <a:lstStyle/>
          <a:p>
            <a:pPr algn="ctr"/>
            <a:r>
              <a:rPr lang="en-US" b="1" dirty="0"/>
              <a:t>Why do we need it?</a:t>
            </a:r>
            <a:endParaRPr lang="en-US" dirty="0"/>
          </a:p>
        </p:txBody>
      </p:sp>
      <p:sp>
        <p:nvSpPr>
          <p:cNvPr id="3" name="Content Placeholder 2">
            <a:extLst>
              <a:ext uri="{FF2B5EF4-FFF2-40B4-BE49-F238E27FC236}">
                <a16:creationId xmlns:a16="http://schemas.microsoft.com/office/drawing/2014/main" id="{0DFB3B74-6493-404C-AE68-58294FE06CD0}"/>
              </a:ext>
            </a:extLst>
          </p:cNvPr>
          <p:cNvSpPr>
            <a:spLocks noGrp="1"/>
          </p:cNvSpPr>
          <p:nvPr>
            <p:ph idx="1"/>
          </p:nvPr>
        </p:nvSpPr>
        <p:spPr>
          <a:xfrm>
            <a:off x="838200" y="1189822"/>
            <a:ext cx="10515600" cy="4987141"/>
          </a:xfrm>
        </p:spPr>
        <p:txBody>
          <a:bodyPr/>
          <a:lstStyle/>
          <a:p>
            <a:r>
              <a:rPr lang="en-US" dirty="0"/>
              <a:t>Team Co-ordination</a:t>
            </a:r>
          </a:p>
          <a:p>
            <a:r>
              <a:rPr lang="en-US" dirty="0"/>
              <a:t>Provides an authoritative source</a:t>
            </a:r>
          </a:p>
          <a:p>
            <a:r>
              <a:rPr lang="en-US" dirty="0"/>
              <a:t>Time Machine, can always get back to a prior version</a:t>
            </a:r>
          </a:p>
          <a:p>
            <a:r>
              <a:rPr lang="en-US" dirty="0"/>
              <a:t>Back up</a:t>
            </a:r>
          </a:p>
          <a:p>
            <a:r>
              <a:rPr lang="en-US" dirty="0"/>
              <a:t>Historian - Why did we do that?</a:t>
            </a:r>
          </a:p>
          <a:p>
            <a:pPr lvl="1"/>
            <a:r>
              <a:rPr lang="en-US" dirty="0"/>
              <a:t>Commit logs</a:t>
            </a:r>
          </a:p>
          <a:p>
            <a:pPr lvl="1"/>
            <a:r>
              <a:rPr lang="en-US" dirty="0"/>
              <a:t>Issue reference</a:t>
            </a:r>
          </a:p>
          <a:p>
            <a:r>
              <a:rPr lang="en-US" dirty="0"/>
              <a:t>Branches - Multiple Development Timelines</a:t>
            </a:r>
          </a:p>
          <a:p>
            <a:pPr lvl="1"/>
            <a:r>
              <a:rPr lang="en-US" dirty="0"/>
              <a:t>Allows feature development and bug fixes without disturbing the main time line</a:t>
            </a:r>
          </a:p>
          <a:p>
            <a:pPr marL="0" indent="0">
              <a:buNone/>
            </a:pPr>
            <a:endParaRPr lang="en-US" dirty="0"/>
          </a:p>
          <a:p>
            <a:endParaRPr lang="en-US" dirty="0"/>
          </a:p>
        </p:txBody>
      </p:sp>
    </p:spTree>
    <p:extLst>
      <p:ext uri="{BB962C8B-B14F-4D97-AF65-F5344CB8AC3E}">
        <p14:creationId xmlns:p14="http://schemas.microsoft.com/office/powerpoint/2010/main" val="517943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EDF4F-4AD6-1340-BA6E-EAFFDA37333C}"/>
              </a:ext>
            </a:extLst>
          </p:cNvPr>
          <p:cNvSpPr>
            <a:spLocks noGrp="1"/>
          </p:cNvSpPr>
          <p:nvPr>
            <p:ph type="title"/>
          </p:nvPr>
        </p:nvSpPr>
        <p:spPr>
          <a:xfrm>
            <a:off x="838200" y="365125"/>
            <a:ext cx="10515600" cy="824697"/>
          </a:xfrm>
        </p:spPr>
        <p:txBody>
          <a:bodyPr/>
          <a:lstStyle/>
          <a:p>
            <a:pPr algn="ctr"/>
            <a:r>
              <a:rPr lang="en-US" b="1" dirty="0"/>
              <a:t>What do you put in it?</a:t>
            </a:r>
            <a:endParaRPr lang="en-US" dirty="0"/>
          </a:p>
        </p:txBody>
      </p:sp>
      <p:sp>
        <p:nvSpPr>
          <p:cNvPr id="3" name="Content Placeholder 2">
            <a:extLst>
              <a:ext uri="{FF2B5EF4-FFF2-40B4-BE49-F238E27FC236}">
                <a16:creationId xmlns:a16="http://schemas.microsoft.com/office/drawing/2014/main" id="{0DFB3B74-6493-404C-AE68-58294FE06CD0}"/>
              </a:ext>
            </a:extLst>
          </p:cNvPr>
          <p:cNvSpPr>
            <a:spLocks noGrp="1"/>
          </p:cNvSpPr>
          <p:nvPr>
            <p:ph idx="1"/>
          </p:nvPr>
        </p:nvSpPr>
        <p:spPr>
          <a:xfrm>
            <a:off x="838200" y="1189822"/>
            <a:ext cx="10515600" cy="4987141"/>
          </a:xfrm>
        </p:spPr>
        <p:txBody>
          <a:bodyPr>
            <a:normAutofit/>
          </a:bodyPr>
          <a:lstStyle/>
          <a:p>
            <a:r>
              <a:rPr lang="en-US" dirty="0"/>
              <a:t>Anything</a:t>
            </a:r>
          </a:p>
          <a:p>
            <a:pPr lvl="1"/>
            <a:r>
              <a:rPr lang="en-US" dirty="0"/>
              <a:t>Not just software</a:t>
            </a:r>
          </a:p>
          <a:p>
            <a:pPr lvl="1"/>
            <a:r>
              <a:rPr lang="en-US" dirty="0"/>
              <a:t>This presentation</a:t>
            </a:r>
          </a:p>
          <a:p>
            <a:pPr lvl="1"/>
            <a:r>
              <a:rPr lang="en-US" dirty="0"/>
              <a:t>Maybe not huge things</a:t>
            </a:r>
          </a:p>
          <a:p>
            <a:pPr lvl="1"/>
            <a:r>
              <a:rPr lang="en-US" dirty="0"/>
              <a:t>Once you get used to the safety net you want it</a:t>
            </a:r>
          </a:p>
          <a:p>
            <a:r>
              <a:rPr lang="en-US" dirty="0"/>
              <a:t>Everything</a:t>
            </a:r>
          </a:p>
          <a:p>
            <a:pPr lvl="1"/>
            <a:r>
              <a:rPr lang="en-US" dirty="0"/>
              <a:t>Information radiator</a:t>
            </a:r>
          </a:p>
          <a:p>
            <a:pPr lvl="1"/>
            <a:r>
              <a:rPr lang="en-US" dirty="0"/>
              <a:t>Never have to ask someone for a document</a:t>
            </a:r>
          </a:p>
          <a:p>
            <a:pPr lvl="1"/>
            <a:r>
              <a:rPr lang="en-US" dirty="0"/>
              <a:t>Other tools might be better (wiki, ERP)</a:t>
            </a:r>
          </a:p>
          <a:p>
            <a:pPr lvl="1"/>
            <a:r>
              <a:rPr lang="en-US" dirty="0"/>
              <a:t>Not generated items</a:t>
            </a:r>
          </a:p>
          <a:p>
            <a:pPr lvl="1"/>
            <a:r>
              <a:rPr lang="en-US" dirty="0"/>
              <a:t>Not 3</a:t>
            </a:r>
            <a:r>
              <a:rPr lang="en-US" baseline="30000" dirty="0"/>
              <a:t>rd</a:t>
            </a:r>
            <a:r>
              <a:rPr lang="en-US" dirty="0"/>
              <a:t> party SDKs, etc. </a:t>
            </a:r>
          </a:p>
          <a:p>
            <a:pPr lvl="1"/>
            <a:endParaRPr lang="en-US" dirty="0"/>
          </a:p>
          <a:p>
            <a:pPr marL="0" indent="0">
              <a:buNone/>
            </a:pPr>
            <a:endParaRPr lang="en-US" dirty="0"/>
          </a:p>
        </p:txBody>
      </p:sp>
    </p:spTree>
    <p:extLst>
      <p:ext uri="{BB962C8B-B14F-4D97-AF65-F5344CB8AC3E}">
        <p14:creationId xmlns:p14="http://schemas.microsoft.com/office/powerpoint/2010/main" val="3030468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EDF4F-4AD6-1340-BA6E-EAFFDA37333C}"/>
              </a:ext>
            </a:extLst>
          </p:cNvPr>
          <p:cNvSpPr>
            <a:spLocks noGrp="1"/>
          </p:cNvSpPr>
          <p:nvPr>
            <p:ph type="title"/>
          </p:nvPr>
        </p:nvSpPr>
        <p:spPr>
          <a:xfrm>
            <a:off x="838200" y="365125"/>
            <a:ext cx="10515600" cy="824697"/>
          </a:xfrm>
        </p:spPr>
        <p:txBody>
          <a:bodyPr/>
          <a:lstStyle/>
          <a:p>
            <a:pPr algn="ctr"/>
            <a:r>
              <a:rPr lang="en-US" b="1" dirty="0"/>
              <a:t>A Little History</a:t>
            </a:r>
          </a:p>
        </p:txBody>
      </p:sp>
      <p:sp>
        <p:nvSpPr>
          <p:cNvPr id="3" name="Content Placeholder 2">
            <a:extLst>
              <a:ext uri="{FF2B5EF4-FFF2-40B4-BE49-F238E27FC236}">
                <a16:creationId xmlns:a16="http://schemas.microsoft.com/office/drawing/2014/main" id="{0DFB3B74-6493-404C-AE68-58294FE06CD0}"/>
              </a:ext>
            </a:extLst>
          </p:cNvPr>
          <p:cNvSpPr>
            <a:spLocks noGrp="1"/>
          </p:cNvSpPr>
          <p:nvPr>
            <p:ph idx="1"/>
          </p:nvPr>
        </p:nvSpPr>
        <p:spPr>
          <a:xfrm>
            <a:off x="838200" y="1189822"/>
            <a:ext cx="10515600" cy="4987141"/>
          </a:xfrm>
        </p:spPr>
        <p:txBody>
          <a:bodyPr/>
          <a:lstStyle/>
          <a:p>
            <a:pPr marL="0" indent="0">
              <a:buNone/>
            </a:pPr>
            <a:r>
              <a:rPr lang="en-US" dirty="0"/>
              <a:t>SCCS (1972) RCS (1982)</a:t>
            </a:r>
          </a:p>
          <a:p>
            <a:pPr marL="0" indent="0">
              <a:buNone/>
            </a:pPr>
            <a:r>
              <a:rPr lang="en-US" dirty="0"/>
              <a:t>Like a library book</a:t>
            </a:r>
          </a:p>
          <a:p>
            <a:pPr marL="0" indent="0">
              <a:buNone/>
            </a:pPr>
            <a:r>
              <a:rPr lang="en-US" dirty="0"/>
              <a:t>Where the term 'checkout' comes from.</a:t>
            </a:r>
          </a:p>
          <a:p>
            <a:r>
              <a:rPr lang="en-US" dirty="0"/>
              <a:t>Files locked by one person at a time</a:t>
            </a:r>
          </a:p>
          <a:p>
            <a:r>
              <a:rPr lang="en-US" dirty="0"/>
              <a:t>Hard to collaborate, usually not working on the same part of a file</a:t>
            </a:r>
          </a:p>
          <a:p>
            <a:r>
              <a:rPr lang="en-US" dirty="0"/>
              <a:t>Promotes cheating</a:t>
            </a:r>
          </a:p>
          <a:p>
            <a:pPr marL="0" indent="0">
              <a:buNone/>
            </a:pPr>
            <a:endParaRPr lang="en-US" dirty="0"/>
          </a:p>
          <a:p>
            <a:endParaRPr lang="en-US" dirty="0"/>
          </a:p>
        </p:txBody>
      </p:sp>
      <p:pic>
        <p:nvPicPr>
          <p:cNvPr id="5" name="Picture 4">
            <a:extLst>
              <a:ext uri="{FF2B5EF4-FFF2-40B4-BE49-F238E27FC236}">
                <a16:creationId xmlns:a16="http://schemas.microsoft.com/office/drawing/2014/main" id="{D111F6E6-8B1F-C04B-8C0C-FCAD04A7A203}"/>
              </a:ext>
            </a:extLst>
          </p:cNvPr>
          <p:cNvPicPr>
            <a:picLocks noChangeAspect="1"/>
          </p:cNvPicPr>
          <p:nvPr/>
        </p:nvPicPr>
        <p:blipFill>
          <a:blip r:embed="rId2"/>
          <a:stretch>
            <a:fillRect/>
          </a:stretch>
        </p:blipFill>
        <p:spPr>
          <a:xfrm>
            <a:off x="4489450" y="3879078"/>
            <a:ext cx="3213100" cy="2527300"/>
          </a:xfrm>
          <a:prstGeom prst="rect">
            <a:avLst/>
          </a:prstGeom>
        </p:spPr>
      </p:pic>
    </p:spTree>
    <p:extLst>
      <p:ext uri="{BB962C8B-B14F-4D97-AF65-F5344CB8AC3E}">
        <p14:creationId xmlns:p14="http://schemas.microsoft.com/office/powerpoint/2010/main" val="2129717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EDF4F-4AD6-1340-BA6E-EAFFDA37333C}"/>
              </a:ext>
            </a:extLst>
          </p:cNvPr>
          <p:cNvSpPr>
            <a:spLocks noGrp="1"/>
          </p:cNvSpPr>
          <p:nvPr>
            <p:ph type="title"/>
          </p:nvPr>
        </p:nvSpPr>
        <p:spPr>
          <a:xfrm>
            <a:off x="838200" y="365125"/>
            <a:ext cx="10515600" cy="824697"/>
          </a:xfrm>
        </p:spPr>
        <p:txBody>
          <a:bodyPr/>
          <a:lstStyle/>
          <a:p>
            <a:pPr algn="ctr"/>
            <a:r>
              <a:rPr lang="en-US" b="1" dirty="0"/>
              <a:t>A Little History</a:t>
            </a:r>
          </a:p>
        </p:txBody>
      </p:sp>
      <p:sp>
        <p:nvSpPr>
          <p:cNvPr id="3" name="Content Placeholder 2">
            <a:extLst>
              <a:ext uri="{FF2B5EF4-FFF2-40B4-BE49-F238E27FC236}">
                <a16:creationId xmlns:a16="http://schemas.microsoft.com/office/drawing/2014/main" id="{0DFB3B74-6493-404C-AE68-58294FE06CD0}"/>
              </a:ext>
            </a:extLst>
          </p:cNvPr>
          <p:cNvSpPr>
            <a:spLocks noGrp="1"/>
          </p:cNvSpPr>
          <p:nvPr>
            <p:ph idx="1"/>
          </p:nvPr>
        </p:nvSpPr>
        <p:spPr>
          <a:xfrm>
            <a:off x="838200" y="1189822"/>
            <a:ext cx="10515600" cy="4987141"/>
          </a:xfrm>
        </p:spPr>
        <p:txBody>
          <a:bodyPr/>
          <a:lstStyle/>
          <a:p>
            <a:r>
              <a:rPr lang="en-US" dirty="0"/>
              <a:t>CVS (1986) Multiple concurrent checkouts</a:t>
            </a:r>
          </a:p>
          <a:p>
            <a:pPr lvl="1"/>
            <a:r>
              <a:rPr lang="en-US" dirty="0"/>
              <a:t>No locking</a:t>
            </a:r>
          </a:p>
          <a:p>
            <a:pPr lvl="1"/>
            <a:r>
              <a:rPr lang="en-US" dirty="0"/>
              <a:t>Must ‘update’ prior to commit</a:t>
            </a:r>
          </a:p>
          <a:p>
            <a:pPr lvl="1"/>
            <a:r>
              <a:rPr lang="en-US" dirty="0"/>
              <a:t>Diffing, merging. Context aware diff</a:t>
            </a:r>
          </a:p>
          <a:p>
            <a:pPr lvl="1"/>
            <a:r>
              <a:rPr lang="en-US" dirty="0"/>
              <a:t>What is a conflict?</a:t>
            </a:r>
          </a:p>
          <a:p>
            <a:pPr marL="457200" lvl="1" indent="0">
              <a:buNone/>
            </a:pPr>
            <a:endParaRPr lang="en-US" dirty="0"/>
          </a:p>
          <a:p>
            <a:r>
              <a:rPr lang="en-US" dirty="0"/>
              <a:t>SVN (2000) Improved CVS</a:t>
            </a:r>
          </a:p>
          <a:p>
            <a:pPr lvl="1"/>
            <a:r>
              <a:rPr lang="en-US" dirty="0"/>
              <a:t>Atomic commits</a:t>
            </a:r>
          </a:p>
          <a:p>
            <a:pPr lvl="1"/>
            <a:r>
              <a:rPr lang="en-US" dirty="0"/>
              <a:t>Change sets have versions not files</a:t>
            </a:r>
          </a:p>
          <a:p>
            <a:pPr lvl="1"/>
            <a:r>
              <a:rPr lang="en-US" dirty="0"/>
              <a:t>Database</a:t>
            </a:r>
          </a:p>
          <a:p>
            <a:pPr lvl="1"/>
            <a:r>
              <a:rPr lang="en-US" dirty="0"/>
              <a:t>Improved network transports</a:t>
            </a:r>
          </a:p>
          <a:p>
            <a:pPr marL="0" indent="0">
              <a:buNone/>
            </a:pPr>
            <a:endParaRPr lang="en-US" dirty="0"/>
          </a:p>
          <a:p>
            <a:endParaRPr lang="en-US" dirty="0"/>
          </a:p>
        </p:txBody>
      </p:sp>
    </p:spTree>
    <p:extLst>
      <p:ext uri="{BB962C8B-B14F-4D97-AF65-F5344CB8AC3E}">
        <p14:creationId xmlns:p14="http://schemas.microsoft.com/office/powerpoint/2010/main" val="1373716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EDF4F-4AD6-1340-BA6E-EAFFDA37333C}"/>
              </a:ext>
            </a:extLst>
          </p:cNvPr>
          <p:cNvSpPr>
            <a:spLocks noGrp="1"/>
          </p:cNvSpPr>
          <p:nvPr>
            <p:ph type="title"/>
          </p:nvPr>
        </p:nvSpPr>
        <p:spPr>
          <a:xfrm>
            <a:off x="838200" y="365125"/>
            <a:ext cx="10515600" cy="824697"/>
          </a:xfrm>
        </p:spPr>
        <p:txBody>
          <a:bodyPr/>
          <a:lstStyle/>
          <a:p>
            <a:pPr algn="ctr"/>
            <a:r>
              <a:rPr lang="en-US" b="1" dirty="0"/>
              <a:t>A Little History</a:t>
            </a:r>
          </a:p>
        </p:txBody>
      </p:sp>
      <p:sp>
        <p:nvSpPr>
          <p:cNvPr id="3" name="Content Placeholder 2">
            <a:extLst>
              <a:ext uri="{FF2B5EF4-FFF2-40B4-BE49-F238E27FC236}">
                <a16:creationId xmlns:a16="http://schemas.microsoft.com/office/drawing/2014/main" id="{0DFB3B74-6493-404C-AE68-58294FE06CD0}"/>
              </a:ext>
            </a:extLst>
          </p:cNvPr>
          <p:cNvSpPr>
            <a:spLocks noGrp="1"/>
          </p:cNvSpPr>
          <p:nvPr>
            <p:ph idx="1"/>
          </p:nvPr>
        </p:nvSpPr>
        <p:spPr>
          <a:xfrm>
            <a:off x="838200" y="1189822"/>
            <a:ext cx="10515600" cy="4987141"/>
          </a:xfrm>
        </p:spPr>
        <p:txBody>
          <a:bodyPr/>
          <a:lstStyle/>
          <a:p>
            <a:r>
              <a:rPr lang="en-US" dirty="0"/>
              <a:t>Git  (2005) Linus Torvalds</a:t>
            </a:r>
          </a:p>
          <a:p>
            <a:pPr lvl="1"/>
            <a:r>
              <a:rPr lang="en-US" dirty="0"/>
              <a:t>Distributed – everyone has an entire repository copy </a:t>
            </a:r>
          </a:p>
          <a:p>
            <a:pPr lvl="1"/>
            <a:r>
              <a:rPr lang="en-US" dirty="0"/>
              <a:t>No diffs, whole versions (storage is cheap)</a:t>
            </a:r>
          </a:p>
          <a:p>
            <a:pPr lvl="1"/>
            <a:r>
              <a:rPr lang="en-US" dirty="0"/>
              <a:t>Open source projects have special requirements</a:t>
            </a:r>
          </a:p>
          <a:p>
            <a:pPr lvl="1"/>
            <a:r>
              <a:rPr lang="en-US" dirty="0"/>
              <a:t>Distributed teams</a:t>
            </a:r>
          </a:p>
          <a:p>
            <a:pPr lvl="1"/>
            <a:r>
              <a:rPr lang="en-US" dirty="0"/>
              <a:t>Replicated repository, push/pull</a:t>
            </a:r>
          </a:p>
          <a:p>
            <a:endParaRPr lang="en-US" dirty="0"/>
          </a:p>
        </p:txBody>
      </p:sp>
      <p:pic>
        <p:nvPicPr>
          <p:cNvPr id="5" name="Picture 4">
            <a:extLst>
              <a:ext uri="{FF2B5EF4-FFF2-40B4-BE49-F238E27FC236}">
                <a16:creationId xmlns:a16="http://schemas.microsoft.com/office/drawing/2014/main" id="{8CC17E4E-FCDB-8444-B32E-1D7875A4D3BD}"/>
              </a:ext>
            </a:extLst>
          </p:cNvPr>
          <p:cNvPicPr>
            <a:picLocks noChangeAspect="1"/>
          </p:cNvPicPr>
          <p:nvPr/>
        </p:nvPicPr>
        <p:blipFill>
          <a:blip r:embed="rId2"/>
          <a:stretch>
            <a:fillRect/>
          </a:stretch>
        </p:blipFill>
        <p:spPr>
          <a:xfrm>
            <a:off x="5770606" y="2928720"/>
            <a:ext cx="5811520" cy="3682143"/>
          </a:xfrm>
          <a:prstGeom prst="rect">
            <a:avLst/>
          </a:prstGeom>
        </p:spPr>
      </p:pic>
    </p:spTree>
    <p:extLst>
      <p:ext uri="{BB962C8B-B14F-4D97-AF65-F5344CB8AC3E}">
        <p14:creationId xmlns:p14="http://schemas.microsoft.com/office/powerpoint/2010/main" val="3320561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EDF4F-4AD6-1340-BA6E-EAFFDA37333C}"/>
              </a:ext>
            </a:extLst>
          </p:cNvPr>
          <p:cNvSpPr>
            <a:spLocks noGrp="1"/>
          </p:cNvSpPr>
          <p:nvPr>
            <p:ph type="title"/>
          </p:nvPr>
        </p:nvSpPr>
        <p:spPr>
          <a:xfrm>
            <a:off x="838200" y="365125"/>
            <a:ext cx="10515600" cy="824697"/>
          </a:xfrm>
        </p:spPr>
        <p:txBody>
          <a:bodyPr/>
          <a:lstStyle/>
          <a:p>
            <a:pPr algn="ctr"/>
            <a:r>
              <a:rPr lang="en-US" b="1" dirty="0"/>
              <a:t>Git – how does it work?</a:t>
            </a:r>
          </a:p>
        </p:txBody>
      </p:sp>
      <p:sp>
        <p:nvSpPr>
          <p:cNvPr id="3" name="Content Placeholder 2">
            <a:extLst>
              <a:ext uri="{FF2B5EF4-FFF2-40B4-BE49-F238E27FC236}">
                <a16:creationId xmlns:a16="http://schemas.microsoft.com/office/drawing/2014/main" id="{0DFB3B74-6493-404C-AE68-58294FE06CD0}"/>
              </a:ext>
            </a:extLst>
          </p:cNvPr>
          <p:cNvSpPr>
            <a:spLocks noGrp="1"/>
          </p:cNvSpPr>
          <p:nvPr>
            <p:ph idx="1"/>
          </p:nvPr>
        </p:nvSpPr>
        <p:spPr>
          <a:xfrm>
            <a:off x="838200" y="1189822"/>
            <a:ext cx="10515600" cy="4987141"/>
          </a:xfrm>
        </p:spPr>
        <p:txBody>
          <a:bodyPr/>
          <a:lstStyle/>
          <a:p>
            <a:r>
              <a:rPr lang="en-US" dirty="0"/>
              <a:t>Clone local copy of the repo (.git)</a:t>
            </a:r>
          </a:p>
          <a:p>
            <a:r>
              <a:rPr lang="en-US" dirty="0"/>
              <a:t>Central server not required</a:t>
            </a:r>
          </a:p>
          <a:p>
            <a:r>
              <a:rPr lang="en-US" dirty="0"/>
              <a:t>Not delta based</a:t>
            </a:r>
          </a:p>
          <a:p>
            <a:r>
              <a:rPr lang="en-US" dirty="0"/>
              <a:t>Every change is an entire new copy</a:t>
            </a:r>
          </a:p>
          <a:p>
            <a:pPr marL="0" indent="0">
              <a:buNone/>
            </a:pPr>
            <a:endParaRPr lang="en-US" dirty="0"/>
          </a:p>
        </p:txBody>
      </p:sp>
      <p:pic>
        <p:nvPicPr>
          <p:cNvPr id="6" name="Picture 5">
            <a:extLst>
              <a:ext uri="{FF2B5EF4-FFF2-40B4-BE49-F238E27FC236}">
                <a16:creationId xmlns:a16="http://schemas.microsoft.com/office/drawing/2014/main" id="{36296CB6-CE2D-AC47-A1A1-9D89F72E1ACD}"/>
              </a:ext>
            </a:extLst>
          </p:cNvPr>
          <p:cNvPicPr>
            <a:picLocks noChangeAspect="1"/>
          </p:cNvPicPr>
          <p:nvPr/>
        </p:nvPicPr>
        <p:blipFill>
          <a:blip r:embed="rId2"/>
          <a:stretch>
            <a:fillRect/>
          </a:stretch>
        </p:blipFill>
        <p:spPr>
          <a:xfrm>
            <a:off x="7203194" y="1189822"/>
            <a:ext cx="4560509" cy="5461687"/>
          </a:xfrm>
          <a:prstGeom prst="rect">
            <a:avLst/>
          </a:prstGeom>
        </p:spPr>
      </p:pic>
    </p:spTree>
    <p:extLst>
      <p:ext uri="{BB962C8B-B14F-4D97-AF65-F5344CB8AC3E}">
        <p14:creationId xmlns:p14="http://schemas.microsoft.com/office/powerpoint/2010/main" val="16771729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972</Words>
  <Application>Microsoft Office PowerPoint</Application>
  <PresentationFormat>Widescreen</PresentationFormat>
  <Paragraphs>170</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Courier</vt:lpstr>
      <vt:lpstr>Office Theme</vt:lpstr>
      <vt:lpstr>Source Control</vt:lpstr>
      <vt:lpstr>What is it?</vt:lpstr>
      <vt:lpstr>Why do we need it?</vt:lpstr>
      <vt:lpstr>Why do we need it?</vt:lpstr>
      <vt:lpstr>What do you put in it?</vt:lpstr>
      <vt:lpstr>A Little History</vt:lpstr>
      <vt:lpstr>A Little History</vt:lpstr>
      <vt:lpstr>A Little History</vt:lpstr>
      <vt:lpstr>Git – how does it work?</vt:lpstr>
      <vt:lpstr>Git – how does it work?</vt:lpstr>
      <vt:lpstr>Git - terminology</vt:lpstr>
      <vt:lpstr>Git Terminology</vt:lpstr>
      <vt:lpstr>Git</vt:lpstr>
      <vt:lpstr>Git</vt:lpstr>
      <vt:lpstr>Git</vt:lpstr>
      <vt:lpstr>Git Frontends</vt:lpstr>
      <vt:lpstr>PowerPoint Presentation</vt:lpstr>
      <vt:lpstr>PowerPoint Presentation</vt:lpstr>
      <vt:lpstr>Workflows</vt:lpstr>
      <vt:lpstr>Don’t be one of those people</vt:lpstr>
      <vt:lpstr>Don’t be one of those people</vt:lpstr>
      <vt:lpstr>Mono repo vs. multi repos</vt:lpstr>
      <vt:lpstr>Q &amp;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Source Control</dc:title>
  <dc:creator>Duane Strong</dc:creator>
  <cp:lastModifiedBy>Duane Strong</cp:lastModifiedBy>
  <cp:revision>3</cp:revision>
  <dcterms:created xsi:type="dcterms:W3CDTF">2020-09-05T18:20:52Z</dcterms:created>
  <dcterms:modified xsi:type="dcterms:W3CDTF">2023-09-06T01:35:32Z</dcterms:modified>
</cp:coreProperties>
</file>