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5" r:id="rId6"/>
    <p:sldId id="260" r:id="rId7"/>
    <p:sldId id="261"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66" d="100"/>
          <a:sy n="66" d="100"/>
        </p:scale>
        <p:origin x="105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DF41C-D95C-344C-83CD-BD1D1F9459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0ADC4E-EB53-914A-8873-B2AB843102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2BB5EF-CBF9-394D-AD9F-383408867D36}"/>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5" name="Footer Placeholder 4">
            <a:extLst>
              <a:ext uri="{FF2B5EF4-FFF2-40B4-BE49-F238E27FC236}">
                <a16:creationId xmlns:a16="http://schemas.microsoft.com/office/drawing/2014/main" id="{72007C40-036A-894B-9E8A-B13F4B9616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94A9CC-567C-5A4C-8297-24DB426A256F}"/>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1099805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DD13B-A56A-F045-974C-B01C4D9D48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E08331-A18C-4B4F-82C0-ED5C36047A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8AEC4F-1676-9440-8346-8B00479A055C}"/>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5" name="Footer Placeholder 4">
            <a:extLst>
              <a:ext uri="{FF2B5EF4-FFF2-40B4-BE49-F238E27FC236}">
                <a16:creationId xmlns:a16="http://schemas.microsoft.com/office/drawing/2014/main" id="{BC031B62-8F7E-764B-9236-52D7FB9F25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35AD1A-C701-A54D-92B3-397DEB510258}"/>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195414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796FEE-32D3-9048-B6D9-285F77BE46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D64F75-6500-4449-A6D3-E06DD67C06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A9FA92-AA22-044B-AB8C-8C1229624967}"/>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5" name="Footer Placeholder 4">
            <a:extLst>
              <a:ext uri="{FF2B5EF4-FFF2-40B4-BE49-F238E27FC236}">
                <a16:creationId xmlns:a16="http://schemas.microsoft.com/office/drawing/2014/main" id="{78D18962-C260-7E42-8D08-7D09A6377A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CEB337-4C33-0B47-9B64-B66F0A1A1820}"/>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281926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B26DB-2D46-6747-B22E-711DF0031A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412EFD-1C1D-944E-970B-4D20B838C4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09BC62-4694-FC45-B02F-249802592DAA}"/>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5" name="Footer Placeholder 4">
            <a:extLst>
              <a:ext uri="{FF2B5EF4-FFF2-40B4-BE49-F238E27FC236}">
                <a16:creationId xmlns:a16="http://schemas.microsoft.com/office/drawing/2014/main" id="{EBE64233-B6D8-574A-8EA3-55929F49B7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B15586-E10D-B340-8EB9-6F6D00A6ABAC}"/>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3107303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3BB8-BF21-DF4F-AC55-CEF22B22E1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64B9F-442B-B946-B15E-C29E2F34D2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449F24-794A-6549-9A6C-184F1CF8AAF3}"/>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5" name="Footer Placeholder 4">
            <a:extLst>
              <a:ext uri="{FF2B5EF4-FFF2-40B4-BE49-F238E27FC236}">
                <a16:creationId xmlns:a16="http://schemas.microsoft.com/office/drawing/2014/main" id="{E9E45CD6-767E-6F48-B761-3BCC1E56E7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A7B65A5-108D-AA4A-8504-FDA16DF756DA}"/>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245620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2D816-61D2-904D-97B4-EB0F3B682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E9F643-5CF3-0145-88F5-66A58C74DE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506731-079F-A348-B5B5-E48C05F385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29D3E3-CF93-FB4F-A9D6-D7C349EC0CC1}"/>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6" name="Footer Placeholder 5">
            <a:extLst>
              <a:ext uri="{FF2B5EF4-FFF2-40B4-BE49-F238E27FC236}">
                <a16:creationId xmlns:a16="http://schemas.microsoft.com/office/drawing/2014/main" id="{DE64E8F2-702B-4741-B67A-238C788DE44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9C52C1-A4AE-2C4C-9580-A62CEADFDCAD}"/>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3560933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4DBC-0B71-724F-8BB1-5EBF56F806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FBB4E8-33BB-1544-863A-FA7558AAF2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2EBE16-3A28-B64B-BF60-7DEFF96048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3D9FCC-75F5-6A4D-B844-6D530582C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229851-6C66-E541-9B85-BCCBDEA3D1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1317D2-D04B-B74A-A4D0-B77E699AE40F}"/>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8" name="Footer Placeholder 7">
            <a:extLst>
              <a:ext uri="{FF2B5EF4-FFF2-40B4-BE49-F238E27FC236}">
                <a16:creationId xmlns:a16="http://schemas.microsoft.com/office/drawing/2014/main" id="{941F3657-D508-D540-9DF6-040E1961757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BD7E2E4-EB62-2D41-BFE7-A9F0782AA976}"/>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3601192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6CE79-6DBB-824C-869A-637951263B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2AAA26-08C6-9B44-8585-272AD748AA7E}"/>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4" name="Footer Placeholder 3">
            <a:extLst>
              <a:ext uri="{FF2B5EF4-FFF2-40B4-BE49-F238E27FC236}">
                <a16:creationId xmlns:a16="http://schemas.microsoft.com/office/drawing/2014/main" id="{EC7C6618-BA5E-ED40-A9A4-9C7F3AAB3B1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63431D8-4915-704B-A0FB-ED7A691443CB}"/>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350906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3C7390-6024-D145-B48D-F6976D28BD01}"/>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3" name="Footer Placeholder 2">
            <a:extLst>
              <a:ext uri="{FF2B5EF4-FFF2-40B4-BE49-F238E27FC236}">
                <a16:creationId xmlns:a16="http://schemas.microsoft.com/office/drawing/2014/main" id="{4720B841-7755-0F4D-8F7E-A34024925CF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C89CE92-F00D-EC43-95A6-0EF53AF18677}"/>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3193301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F3CDA-3AEC-3447-AF8B-2E7723EA59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DE784B-3EC4-004C-B16A-8A5826D8B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EB68E0-D772-0B4A-A2A3-7D6BF5DFF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56F6E9-F932-284A-8A81-1A4191614534}"/>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6" name="Footer Placeholder 5">
            <a:extLst>
              <a:ext uri="{FF2B5EF4-FFF2-40B4-BE49-F238E27FC236}">
                <a16:creationId xmlns:a16="http://schemas.microsoft.com/office/drawing/2014/main" id="{6197463B-C975-F049-B869-144B28713EE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325F18F-8211-1D4D-816C-28CC809F3C71}"/>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3610792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D080-F016-4243-A197-CB2A854C67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DB730D-66F9-F34C-8586-C637AC59C6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9B2D40C-B3AE-FC47-A2A8-93920A696A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DBA29F-E076-7C48-AECD-D593921D95AD}"/>
              </a:ext>
            </a:extLst>
          </p:cNvPr>
          <p:cNvSpPr>
            <a:spLocks noGrp="1"/>
          </p:cNvSpPr>
          <p:nvPr>
            <p:ph type="dt" sz="half" idx="10"/>
          </p:nvPr>
        </p:nvSpPr>
        <p:spPr/>
        <p:txBody>
          <a:bodyPr/>
          <a:lstStyle/>
          <a:p>
            <a:fld id="{631E3803-6F10-B649-8E75-323013400D7D}" type="datetimeFigureOut">
              <a:rPr lang="en-US" smtClean="0"/>
              <a:t>9/5/2023</a:t>
            </a:fld>
            <a:endParaRPr lang="en-US" dirty="0"/>
          </a:p>
        </p:txBody>
      </p:sp>
      <p:sp>
        <p:nvSpPr>
          <p:cNvPr id="6" name="Footer Placeholder 5">
            <a:extLst>
              <a:ext uri="{FF2B5EF4-FFF2-40B4-BE49-F238E27FC236}">
                <a16:creationId xmlns:a16="http://schemas.microsoft.com/office/drawing/2014/main" id="{3474D1E3-A6CB-9F4A-9C18-C6AC68933C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852D3C-630F-4B49-A13C-19EBAA11B0FB}"/>
              </a:ext>
            </a:extLst>
          </p:cNvPr>
          <p:cNvSpPr>
            <a:spLocks noGrp="1"/>
          </p:cNvSpPr>
          <p:nvPr>
            <p:ph type="sldNum" sz="quarter" idx="12"/>
          </p:nvPr>
        </p:nvSpPr>
        <p:spPr/>
        <p:txBody>
          <a:bodyPr/>
          <a:lstStyle/>
          <a:p>
            <a:fld id="{E598F402-E4F1-A444-8BAF-18B57CA8D882}" type="slidenum">
              <a:rPr lang="en-US" smtClean="0"/>
              <a:t>‹#›</a:t>
            </a:fld>
            <a:endParaRPr lang="en-US" dirty="0"/>
          </a:p>
        </p:txBody>
      </p:sp>
    </p:spTree>
    <p:extLst>
      <p:ext uri="{BB962C8B-B14F-4D97-AF65-F5344CB8AC3E}">
        <p14:creationId xmlns:p14="http://schemas.microsoft.com/office/powerpoint/2010/main" val="380698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A8AD47-9A60-D14E-BE5D-039E70F620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1A01C1-7C84-3D4C-B52C-DBDC770B07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F89AB2-AE32-FA45-A76B-3E375B01DC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E3803-6F10-B649-8E75-323013400D7D}" type="datetimeFigureOut">
              <a:rPr lang="en-US" smtClean="0"/>
              <a:t>9/5/2023</a:t>
            </a:fld>
            <a:endParaRPr lang="en-US" dirty="0"/>
          </a:p>
        </p:txBody>
      </p:sp>
      <p:sp>
        <p:nvSpPr>
          <p:cNvPr id="5" name="Footer Placeholder 4">
            <a:extLst>
              <a:ext uri="{FF2B5EF4-FFF2-40B4-BE49-F238E27FC236}">
                <a16:creationId xmlns:a16="http://schemas.microsoft.com/office/drawing/2014/main" id="{40301E3F-407A-E14A-ABAE-C619283AA8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79B2B1-E8D5-2E4C-95FB-46BD8069EF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8F402-E4F1-A444-8BAF-18B57CA8D882}" type="slidenum">
              <a:rPr lang="en-US" smtClean="0"/>
              <a:t>‹#›</a:t>
            </a:fld>
            <a:endParaRPr lang="en-US" dirty="0"/>
          </a:p>
        </p:txBody>
      </p:sp>
    </p:spTree>
    <p:extLst>
      <p:ext uri="{BB962C8B-B14F-4D97-AF65-F5344CB8AC3E}">
        <p14:creationId xmlns:p14="http://schemas.microsoft.com/office/powerpoint/2010/main" val="4023269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doxygen.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joelonsoftware.com/articles/fog0000000245.html" TargetMode="External"/><Relationship Id="rId2" Type="http://schemas.openxmlformats.org/officeDocument/2006/relationships/hyperlink" Target="http://www.joelonsoftware.com/articles/fog0000000043.html" TargetMode="External"/><Relationship Id="rId1" Type="http://schemas.openxmlformats.org/officeDocument/2006/relationships/slideLayout" Target="../slideLayouts/slideLayout2.xml"/><Relationship Id="rId6" Type="http://schemas.openxmlformats.org/officeDocument/2006/relationships/hyperlink" Target="https://www.amazon.com/Coding-Standards-Rules-Guidelines-Practices/dp/0321113586/" TargetMode="External"/><Relationship Id="rId5" Type="http://schemas.openxmlformats.org/officeDocument/2006/relationships/hyperlink" Target="https://www.amazon.com/gp/product/0735619670" TargetMode="External"/><Relationship Id="rId4" Type="http://schemas.openxmlformats.org/officeDocument/2006/relationships/hyperlink" Target="https://www.amazon.com/gp/product/155615900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16">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833394-783B-1B4E-A564-3382964FFE2F}"/>
              </a:ext>
            </a:extLst>
          </p:cNvPr>
          <p:cNvSpPr>
            <a:spLocks noGrp="1"/>
          </p:cNvSpPr>
          <p:nvPr>
            <p:ph type="ctrTitle"/>
          </p:nvPr>
        </p:nvSpPr>
        <p:spPr>
          <a:xfrm>
            <a:off x="970908" y="1220919"/>
            <a:ext cx="5425781" cy="2891162"/>
          </a:xfrm>
        </p:spPr>
        <p:txBody>
          <a:bodyPr vert="horz" lIns="91440" tIns="45720" rIns="91440" bIns="45720" rtlCol="0">
            <a:normAutofit/>
          </a:bodyPr>
          <a:lstStyle/>
          <a:p>
            <a:pPr algn="l"/>
            <a:r>
              <a:rPr lang="en-US" sz="4400" dirty="0"/>
              <a:t>Recommendations for Software Process Improvement</a:t>
            </a:r>
            <a:br>
              <a:rPr lang="en-US" sz="4400" dirty="0"/>
            </a:br>
            <a:endParaRPr lang="en-US" sz="4400" kern="1200" dirty="0">
              <a:latin typeface="+mj-lt"/>
              <a:ea typeface="+mj-ea"/>
              <a:cs typeface="+mj-cs"/>
            </a:endParaRPr>
          </a:p>
        </p:txBody>
      </p:sp>
      <p:sp>
        <p:nvSpPr>
          <p:cNvPr id="3" name="Subtitle 2">
            <a:extLst>
              <a:ext uri="{FF2B5EF4-FFF2-40B4-BE49-F238E27FC236}">
                <a16:creationId xmlns:a16="http://schemas.microsoft.com/office/drawing/2014/main" id="{E0A8D305-3B2B-4942-82A9-8208679D5165}"/>
              </a:ext>
            </a:extLst>
          </p:cNvPr>
          <p:cNvSpPr>
            <a:spLocks noGrp="1"/>
          </p:cNvSpPr>
          <p:nvPr>
            <p:ph type="subTitle" idx="1"/>
          </p:nvPr>
        </p:nvSpPr>
        <p:spPr>
          <a:xfrm>
            <a:off x="970908" y="4112081"/>
            <a:ext cx="5425781" cy="1525000"/>
          </a:xfrm>
        </p:spPr>
        <p:txBody>
          <a:bodyPr vert="horz" lIns="91440" tIns="45720" rIns="91440" bIns="45720" rtlCol="0">
            <a:normAutofit/>
          </a:bodyPr>
          <a:lstStyle/>
          <a:p>
            <a:pPr algn="l"/>
            <a:endParaRPr lang="en-US" sz="1500" dirty="0"/>
          </a:p>
          <a:p>
            <a:pPr indent="-228600" algn="l">
              <a:buFont typeface="Arial" panose="020B0604020202020204" pitchFamily="34" charset="0"/>
              <a:buChar char="•"/>
            </a:pPr>
            <a:r>
              <a:rPr lang="en-US" sz="1500" dirty="0"/>
              <a:t>Duane Strong</a:t>
            </a:r>
          </a:p>
          <a:p>
            <a:pPr indent="-228600" algn="l">
              <a:buFont typeface="Arial" panose="020B0604020202020204" pitchFamily="34" charset="0"/>
              <a:buChar char="•"/>
            </a:pPr>
            <a:r>
              <a:rPr lang="en-US" sz="1500" dirty="0"/>
              <a:t>Strong Engineering LLC</a:t>
            </a:r>
          </a:p>
          <a:p>
            <a:pPr indent="-228600" algn="l">
              <a:buFont typeface="Arial" panose="020B0604020202020204" pitchFamily="34" charset="0"/>
              <a:buChar char="•"/>
            </a:pPr>
            <a:r>
              <a:rPr lang="en-US" sz="1500" dirty="0"/>
              <a:t>duanes@strongenging.com</a:t>
            </a:r>
          </a:p>
          <a:p>
            <a:pPr indent="-228600" algn="l">
              <a:buFont typeface="Arial" panose="020B0604020202020204" pitchFamily="34" charset="0"/>
              <a:buChar char="•"/>
            </a:pPr>
            <a:endParaRPr lang="en-US" sz="1500" dirty="0"/>
          </a:p>
        </p:txBody>
      </p:sp>
      <p:sp>
        <p:nvSpPr>
          <p:cNvPr id="54" name="Freeform: Shape 18">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 name="Oval 20">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Block Arc 22">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Freeform: Shape 24">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26">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Arc 30">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8" name="Freeform: Shape 32">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close up of a logo&#10;&#10;Description automatically generated">
            <a:extLst>
              <a:ext uri="{FF2B5EF4-FFF2-40B4-BE49-F238E27FC236}">
                <a16:creationId xmlns:a16="http://schemas.microsoft.com/office/drawing/2014/main" id="{E87CF255-5845-4F50-B962-578A246D2113}"/>
              </a:ext>
            </a:extLst>
          </p:cNvPr>
          <p:cNvPicPr>
            <a:picLocks noChangeAspect="1"/>
          </p:cNvPicPr>
          <p:nvPr/>
        </p:nvPicPr>
        <p:blipFill>
          <a:blip r:embed="rId2"/>
          <a:stretch>
            <a:fillRect/>
          </a:stretch>
        </p:blipFill>
        <p:spPr>
          <a:xfrm>
            <a:off x="847854" y="412882"/>
            <a:ext cx="3810000" cy="762000"/>
          </a:xfrm>
          <a:prstGeom prst="rect">
            <a:avLst/>
          </a:prstGeom>
        </p:spPr>
      </p:pic>
    </p:spTree>
    <p:extLst>
      <p:ext uri="{BB962C8B-B14F-4D97-AF65-F5344CB8AC3E}">
        <p14:creationId xmlns:p14="http://schemas.microsoft.com/office/powerpoint/2010/main" val="4133185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b="1" dirty="0"/>
              <a:t>Organizational-Share code in source control</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Most of the time code is shared (if at all) via a ‘cut and paste’ method where multiple divergent copies are present in a number of source control projects.</a:t>
            </a:r>
          </a:p>
          <a:p>
            <a:pPr marL="0" indent="0">
              <a:buNone/>
            </a:pPr>
            <a:r>
              <a:rPr lang="en-US" dirty="0"/>
              <a:t>These should all be pulled from the same source file in source control and used directly in all projects. Source control should represent the Intellectual Property Library of the company and should be leveraged into as many products as possible.</a:t>
            </a:r>
          </a:p>
          <a:p>
            <a:pPr marL="0" indent="0">
              <a:buNone/>
            </a:pPr>
            <a:r>
              <a:rPr lang="en-US" dirty="0"/>
              <a:t>This may require some refactoring of the source code to allow for better configuration in each platform where it is used. The sources should be packaged into multiple folders where each folder represents a stand-alone highly cohesive component with minimal coupling to other components.</a:t>
            </a:r>
          </a:p>
        </p:txBody>
      </p:sp>
    </p:spTree>
    <p:extLst>
      <p:ext uri="{BB962C8B-B14F-4D97-AF65-F5344CB8AC3E}">
        <p14:creationId xmlns:p14="http://schemas.microsoft.com/office/powerpoint/2010/main" val="2060231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b="1" dirty="0"/>
              <a:t>Organizational-Implement code reviews</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Before any code is released (or even merged to a main branch) it should be reviewed by a selection of team members.</a:t>
            </a:r>
          </a:p>
          <a:p>
            <a:pPr marL="0" indent="0">
              <a:buNone/>
            </a:pPr>
            <a:r>
              <a:rPr lang="en-US" dirty="0"/>
              <a:t>Bugs caught at this phase have been shown to be exponentially less costly than at later stages. </a:t>
            </a:r>
          </a:p>
          <a:p>
            <a:pPr marL="0" indent="0">
              <a:buNone/>
            </a:pPr>
            <a:r>
              <a:rPr lang="en-US" dirty="0"/>
              <a:t>A formal review process should be established where the author must present the source and comments/suggestions are recorded and action items assigned. Consider using an online review system like GitHub or GitLab. </a:t>
            </a:r>
          </a:p>
        </p:txBody>
      </p:sp>
    </p:spTree>
    <p:extLst>
      <p:ext uri="{BB962C8B-B14F-4D97-AF65-F5344CB8AC3E}">
        <p14:creationId xmlns:p14="http://schemas.microsoft.com/office/powerpoint/2010/main" val="2462316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fontScale="90000"/>
          </a:bodyPr>
          <a:lstStyle/>
          <a:p>
            <a:pPr algn="ctr"/>
            <a:r>
              <a:rPr lang="en-US" b="1" dirty="0"/>
              <a:t>Organizational-Use Issue/Bug tracking software</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There are many excellent products on the market for tracking issues and bugs. Resist the temptation to use a spreadsheet!</a:t>
            </a:r>
          </a:p>
          <a:p>
            <a:pPr marL="0" indent="0">
              <a:buNone/>
            </a:pPr>
            <a:r>
              <a:rPr lang="en-US" dirty="0"/>
              <a:t>Keep all discussions, data, photos, charts etc. concerning the bug or issue in the bug or issue tracker. Do not have email, Slack, Teams or whatever conversations that are not part of the bug or issue tracker.</a:t>
            </a:r>
          </a:p>
          <a:p>
            <a:pPr marL="0" indent="0">
              <a:buNone/>
            </a:pPr>
            <a:r>
              <a:rPr lang="en-US" dirty="0"/>
              <a:t>This data is extremely valuable to the company as time goes on and can be “mined” for all types of information.</a:t>
            </a:r>
          </a:p>
        </p:txBody>
      </p:sp>
    </p:spTree>
    <p:extLst>
      <p:ext uri="{BB962C8B-B14F-4D97-AF65-F5344CB8AC3E}">
        <p14:creationId xmlns:p14="http://schemas.microsoft.com/office/powerpoint/2010/main" val="281002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b="1" dirty="0"/>
              <a:t>Organizational-Implement unit testing</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Require developers to test their own code first by writing unit tests.</a:t>
            </a:r>
          </a:p>
          <a:p>
            <a:pPr marL="0" indent="0">
              <a:buNone/>
            </a:pPr>
            <a:r>
              <a:rPr lang="en-US" dirty="0"/>
              <a:t>These catch many bugs before they get to system integration and SQA where they cost much more to fix.</a:t>
            </a:r>
          </a:p>
          <a:p>
            <a:pPr marL="0" indent="0">
              <a:buNone/>
            </a:pPr>
            <a:r>
              <a:rPr lang="en-US" dirty="0"/>
              <a:t>Consider using a unit test framework similar to JUnit for Java.</a:t>
            </a:r>
          </a:p>
          <a:p>
            <a:pPr marL="0" indent="0">
              <a:buNone/>
            </a:pPr>
            <a:r>
              <a:rPr lang="en-US" dirty="0"/>
              <a:t>Some organizations drive development from the unit tests in a test driven development environment.</a:t>
            </a:r>
          </a:p>
          <a:p>
            <a:pPr marL="0" indent="0">
              <a:buNone/>
            </a:pPr>
            <a:r>
              <a:rPr lang="en-US" dirty="0"/>
              <a:t>Having a robust set of unit tests makes regression testing of a new release much easier and less risky.</a:t>
            </a:r>
          </a:p>
        </p:txBody>
      </p:sp>
    </p:spTree>
    <p:extLst>
      <p:ext uri="{BB962C8B-B14F-4D97-AF65-F5344CB8AC3E}">
        <p14:creationId xmlns:p14="http://schemas.microsoft.com/office/powerpoint/2010/main" val="3642905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Organizational-Automatic documentation generator</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Documentation beyond a high level software specification can be done by inserting special comments into the source. </a:t>
            </a:r>
          </a:p>
          <a:p>
            <a:pPr marL="0" indent="0">
              <a:buNone/>
            </a:pPr>
            <a:r>
              <a:rPr lang="en-US" dirty="0"/>
              <a:t>These ‘Java Doc’ comments can be extracted into nice looking PDF or HTML documents automatically by tools such as </a:t>
            </a:r>
            <a:r>
              <a:rPr lang="en-US" dirty="0" err="1"/>
              <a:t>Doxygen</a:t>
            </a:r>
            <a:r>
              <a:rPr lang="en-US" dirty="0"/>
              <a:t> </a:t>
            </a:r>
            <a:r>
              <a:rPr lang="en-US" dirty="0">
                <a:hlinkClick r:id="rId2">
                  <a:extLst>
                    <a:ext uri="{A12FA001-AC4F-418D-AE19-62706E023703}">
                      <ahyp:hlinkClr xmlns:ahyp="http://schemas.microsoft.com/office/drawing/2018/hyperlinkcolor" val="tx"/>
                    </a:ext>
                  </a:extLst>
                </a:hlinkClick>
              </a:rPr>
              <a:t>www.doxygen.org</a:t>
            </a:r>
            <a:endParaRPr lang="en-US" dirty="0"/>
          </a:p>
        </p:txBody>
      </p:sp>
    </p:spTree>
    <p:extLst>
      <p:ext uri="{BB962C8B-B14F-4D97-AF65-F5344CB8AC3E}">
        <p14:creationId xmlns:p14="http://schemas.microsoft.com/office/powerpoint/2010/main" val="1083729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Organizational-Establish automatic nightly builds</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marR="0" indent="0">
              <a:spcBef>
                <a:spcPts val="0"/>
              </a:spcBef>
              <a:spcAft>
                <a:spcPts val="0"/>
              </a:spcAft>
              <a:buNone/>
            </a:pPr>
            <a:r>
              <a:rPr lang="en-US" dirty="0"/>
              <a:t>A system that automatically builds all products each night or at each merge catches problems introduced when modifying shared code.</a:t>
            </a:r>
          </a:p>
          <a:p>
            <a:pPr marL="0" marR="0" indent="0">
              <a:spcBef>
                <a:spcPts val="0"/>
              </a:spcBef>
              <a:spcAft>
                <a:spcPts val="0"/>
              </a:spcAft>
              <a:buNone/>
            </a:pPr>
            <a:endParaRPr lang="en-US" dirty="0"/>
          </a:p>
          <a:p>
            <a:pPr marL="0" marR="0" indent="0">
              <a:spcBef>
                <a:spcPts val="0"/>
              </a:spcBef>
              <a:spcAft>
                <a:spcPts val="0"/>
              </a:spcAft>
              <a:buNone/>
            </a:pPr>
            <a:r>
              <a:rPr lang="en-US" dirty="0"/>
              <a:t>Getting this information in a timely fashion is important to keep shipping product’s code bases intact while implementing new products and features.</a:t>
            </a:r>
          </a:p>
          <a:p>
            <a:pPr marL="0" marR="0" indent="0">
              <a:spcBef>
                <a:spcPts val="0"/>
              </a:spcBef>
              <a:spcAft>
                <a:spcPts val="0"/>
              </a:spcAft>
              <a:buNone/>
            </a:pPr>
            <a:endParaRPr lang="en-US" dirty="0"/>
          </a:p>
          <a:p>
            <a:pPr marL="0" marR="0" indent="0">
              <a:spcBef>
                <a:spcPts val="0"/>
              </a:spcBef>
              <a:spcAft>
                <a:spcPts val="0"/>
              </a:spcAft>
              <a:buNone/>
            </a:pPr>
            <a:r>
              <a:rPr lang="en-US" dirty="0"/>
              <a:t>A system that can archive each build is very useful for testing as it can pinpoint when a problem emerges.</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3184025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Coding-No warnings on the build</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marR="0" indent="0">
              <a:spcBef>
                <a:spcPts val="0"/>
              </a:spcBef>
              <a:spcAft>
                <a:spcPts val="0"/>
              </a:spcAft>
              <a:buNone/>
            </a:pPr>
            <a:r>
              <a:rPr lang="en-US" dirty="0"/>
              <a:t>Establish a goal to have no warnings on the build.</a:t>
            </a:r>
          </a:p>
          <a:p>
            <a:pPr marL="0" indent="0">
              <a:buNone/>
            </a:pPr>
            <a:r>
              <a:rPr lang="en-US" dirty="0"/>
              <a:t>Too many warnings and the important (crash inducing) ones are missed among the noise. </a:t>
            </a:r>
          </a:p>
          <a:p>
            <a:pPr marL="0" indent="0">
              <a:buNone/>
            </a:pPr>
            <a:r>
              <a:rPr lang="en-US" dirty="0"/>
              <a:t>While it may not be possible to eliminate them totally, this should be the goal. No more than a page full for an entire build should be tolerated.</a:t>
            </a:r>
          </a:p>
          <a:p>
            <a:pPr marL="0" indent="0">
              <a:buNone/>
            </a:pPr>
            <a:r>
              <a:rPr lang="en-US" dirty="0"/>
              <a:t>A warning from the compiler is your friend. It is trying to tell you something important.</a:t>
            </a:r>
          </a:p>
        </p:txBody>
      </p:sp>
    </p:spTree>
    <p:extLst>
      <p:ext uri="{BB962C8B-B14F-4D97-AF65-F5344CB8AC3E}">
        <p14:creationId xmlns:p14="http://schemas.microsoft.com/office/powerpoint/2010/main" val="4250286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Coding-Reduce #ifdef and #define</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marR="0" indent="0">
              <a:spcBef>
                <a:spcPts val="0"/>
              </a:spcBef>
              <a:spcAft>
                <a:spcPts val="0"/>
              </a:spcAft>
              <a:buNone/>
            </a:pPr>
            <a:r>
              <a:rPr lang="en-US" dirty="0"/>
              <a:t>Establish a goal to reduce or eliminate #ifdef and #define.</a:t>
            </a:r>
          </a:p>
          <a:p>
            <a:pPr marL="0" marR="0" indent="0">
              <a:spcBef>
                <a:spcPts val="0"/>
              </a:spcBef>
              <a:spcAft>
                <a:spcPts val="0"/>
              </a:spcAft>
              <a:buNone/>
            </a:pPr>
            <a:endParaRPr lang="en-US" dirty="0"/>
          </a:p>
          <a:p>
            <a:pPr marL="0" marR="0" indent="0">
              <a:spcBef>
                <a:spcPts val="0"/>
              </a:spcBef>
              <a:spcAft>
                <a:spcPts val="0"/>
              </a:spcAft>
              <a:buNone/>
            </a:pPr>
            <a:r>
              <a:rPr lang="en-US" dirty="0"/>
              <a:t>Platform configuration via #ifdef results in spaghetti code that is difficult to maintain. Try to drive configuration from the </a:t>
            </a:r>
            <a:r>
              <a:rPr lang="en-US" dirty="0" err="1"/>
              <a:t>makefile</a:t>
            </a:r>
            <a:r>
              <a:rPr lang="en-US" dirty="0"/>
              <a:t> and use different include paths to pick up variation in implementations.</a:t>
            </a:r>
          </a:p>
          <a:p>
            <a:pPr marL="0" marR="0" indent="0">
              <a:spcBef>
                <a:spcPts val="0"/>
              </a:spcBef>
              <a:spcAft>
                <a:spcPts val="0"/>
              </a:spcAft>
              <a:buNone/>
            </a:pPr>
            <a:endParaRPr lang="en-US" dirty="0"/>
          </a:p>
          <a:p>
            <a:pPr marL="0" marR="0" indent="0">
              <a:spcBef>
                <a:spcPts val="0"/>
              </a:spcBef>
              <a:spcAft>
                <a:spcPts val="0"/>
              </a:spcAft>
              <a:buNone/>
            </a:pPr>
            <a:r>
              <a:rPr lang="en-US" dirty="0"/>
              <a:t>The C preprocessor has many documented problems that cause many types of errors. </a:t>
            </a:r>
          </a:p>
          <a:p>
            <a:pPr marL="0" marR="0" indent="0">
              <a:spcBef>
                <a:spcPts val="0"/>
              </a:spcBef>
              <a:spcAft>
                <a:spcPts val="0"/>
              </a:spcAft>
              <a:buNone/>
            </a:pPr>
            <a:endParaRPr lang="en-US" dirty="0"/>
          </a:p>
          <a:p>
            <a:pPr marL="0" marR="0" indent="0">
              <a:spcBef>
                <a:spcPts val="0"/>
              </a:spcBef>
              <a:spcAft>
                <a:spcPts val="0"/>
              </a:spcAft>
              <a:buNone/>
            </a:pPr>
            <a:r>
              <a:rPr lang="en-US" dirty="0"/>
              <a:t>C++ offers facilities that can lessen the dependence on the preprocessor. Refactoring using configuration classes, enumerations, and inline functions can eliminate #ifdefs and #defines.</a:t>
            </a:r>
          </a:p>
        </p:txBody>
      </p:sp>
    </p:spTree>
    <p:extLst>
      <p:ext uri="{BB962C8B-B14F-4D97-AF65-F5344CB8AC3E}">
        <p14:creationId xmlns:p14="http://schemas.microsoft.com/office/powerpoint/2010/main" val="2140200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Coding-Eliminate global variables</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marR="0" indent="0">
              <a:spcBef>
                <a:spcPts val="0"/>
              </a:spcBef>
              <a:spcAft>
                <a:spcPts val="0"/>
              </a:spcAft>
              <a:buNone/>
            </a:pPr>
            <a:r>
              <a:rPr lang="en-US" dirty="0" err="1"/>
              <a:t>Globals</a:t>
            </a:r>
            <a:r>
              <a:rPr lang="en-US" dirty="0"/>
              <a:t> are a source of bugs and usually indicate system architecture that has not been thought through. </a:t>
            </a:r>
          </a:p>
          <a:p>
            <a:pPr marL="0" marR="0" indent="0">
              <a:spcBef>
                <a:spcPts val="0"/>
              </a:spcBef>
              <a:spcAft>
                <a:spcPts val="0"/>
              </a:spcAft>
              <a:buNone/>
            </a:pPr>
            <a:endParaRPr lang="en-US" dirty="0"/>
          </a:p>
          <a:p>
            <a:pPr marL="0" marR="0" indent="0">
              <a:spcBef>
                <a:spcPts val="0"/>
              </a:spcBef>
              <a:spcAft>
                <a:spcPts val="0"/>
              </a:spcAft>
              <a:buNone/>
            </a:pPr>
            <a:r>
              <a:rPr lang="en-US" dirty="0"/>
              <a:t>These can be eliminated through the use of the singleton pattern and other techniques.</a:t>
            </a:r>
          </a:p>
        </p:txBody>
      </p:sp>
    </p:spTree>
    <p:extLst>
      <p:ext uri="{BB962C8B-B14F-4D97-AF65-F5344CB8AC3E}">
        <p14:creationId xmlns:p14="http://schemas.microsoft.com/office/powerpoint/2010/main" val="579180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Coding-Reduce class sizes</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marR="0" indent="0">
              <a:spcBef>
                <a:spcPts val="0"/>
              </a:spcBef>
              <a:spcAft>
                <a:spcPts val="0"/>
              </a:spcAft>
              <a:buNone/>
            </a:pPr>
            <a:r>
              <a:rPr lang="en-US" dirty="0"/>
              <a:t>Many times the code base has some monster sized classes. </a:t>
            </a:r>
          </a:p>
          <a:p>
            <a:pPr marL="0" marR="0" indent="0">
              <a:spcBef>
                <a:spcPts val="0"/>
              </a:spcBef>
              <a:spcAft>
                <a:spcPts val="0"/>
              </a:spcAft>
              <a:buNone/>
            </a:pPr>
            <a:endParaRPr lang="en-US" dirty="0"/>
          </a:p>
          <a:p>
            <a:pPr marL="0" marR="0" indent="0">
              <a:spcBef>
                <a:spcPts val="0"/>
              </a:spcBef>
              <a:spcAft>
                <a:spcPts val="0"/>
              </a:spcAft>
              <a:buNone/>
            </a:pPr>
            <a:r>
              <a:rPr lang="en-US" dirty="0"/>
              <a:t>These are too complex to be effectively reused in other environments.</a:t>
            </a:r>
          </a:p>
          <a:p>
            <a:pPr marL="0" marR="0" indent="0">
              <a:spcBef>
                <a:spcPts val="0"/>
              </a:spcBef>
              <a:spcAft>
                <a:spcPts val="0"/>
              </a:spcAft>
              <a:buNone/>
            </a:pPr>
            <a:endParaRPr lang="en-US" dirty="0"/>
          </a:p>
          <a:p>
            <a:pPr marL="0" marR="0" indent="0">
              <a:spcBef>
                <a:spcPts val="0"/>
              </a:spcBef>
              <a:spcAft>
                <a:spcPts val="0"/>
              </a:spcAft>
              <a:buNone/>
            </a:pPr>
            <a:r>
              <a:rPr lang="en-US" dirty="0"/>
              <a:t>Consider splitting them up into classes that are combined into an overall class via composition.</a:t>
            </a:r>
          </a:p>
        </p:txBody>
      </p:sp>
    </p:spTree>
    <p:extLst>
      <p:ext uri="{BB962C8B-B14F-4D97-AF65-F5344CB8AC3E}">
        <p14:creationId xmlns:p14="http://schemas.microsoft.com/office/powerpoint/2010/main" val="233444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399815C-2655-7644-8388-A2975DCE984C}"/>
              </a:ext>
            </a:extLst>
          </p:cNvPr>
          <p:cNvSpPr>
            <a:spLocks noGrp="1"/>
          </p:cNvSpPr>
          <p:nvPr>
            <p:ph type="title"/>
          </p:nvPr>
        </p:nvSpPr>
        <p:spPr>
          <a:xfrm>
            <a:off x="750065" y="396608"/>
            <a:ext cx="10515600" cy="859316"/>
          </a:xfrm>
        </p:spPr>
        <p:txBody>
          <a:bodyPr/>
          <a:lstStyle/>
          <a:p>
            <a:pPr algn="ctr"/>
            <a:r>
              <a:rPr lang="en-US" b="1" dirty="0"/>
              <a:t>Introduction</a:t>
            </a:r>
          </a:p>
        </p:txBody>
      </p:sp>
      <p:sp>
        <p:nvSpPr>
          <p:cNvPr id="3" name="Content Placeholder 2">
            <a:extLst>
              <a:ext uri="{FF2B5EF4-FFF2-40B4-BE49-F238E27FC236}">
                <a16:creationId xmlns:a16="http://schemas.microsoft.com/office/drawing/2014/main" id="{35F12ADD-8E95-3F4C-9039-2BAF244C367F}"/>
              </a:ext>
            </a:extLst>
          </p:cNvPr>
          <p:cNvSpPr>
            <a:spLocks noGrp="1"/>
          </p:cNvSpPr>
          <p:nvPr>
            <p:ph idx="1"/>
          </p:nvPr>
        </p:nvSpPr>
        <p:spPr>
          <a:xfrm>
            <a:off x="784701" y="1255924"/>
            <a:ext cx="10515600" cy="4921040"/>
          </a:xfrm>
        </p:spPr>
        <p:txBody>
          <a:bodyPr>
            <a:normAutofit lnSpcReduction="10000"/>
          </a:bodyPr>
          <a:lstStyle/>
          <a:p>
            <a:pPr marL="0" marR="0" indent="0">
              <a:spcBef>
                <a:spcPts val="0"/>
              </a:spcBef>
              <a:spcAft>
                <a:spcPts val="0"/>
              </a:spcAft>
              <a:buNone/>
            </a:pPr>
            <a:r>
              <a:rPr lang="en-US" dirty="0"/>
              <a:t>As a consultant, I get to see how many different companies develop software.  Something  I found interesting was how similar many of these companies were in terms of  weaknesses in their software process. This presentation is a collection of recommendations I propose time and time again. These are just the most basic recommendations.</a:t>
            </a:r>
          </a:p>
          <a:p>
            <a:pPr marL="0" marR="0" indent="0">
              <a:spcBef>
                <a:spcPts val="0"/>
              </a:spcBef>
              <a:spcAft>
                <a:spcPts val="0"/>
              </a:spcAft>
              <a:buNone/>
            </a:pPr>
            <a:endParaRPr lang="en-US" dirty="0"/>
          </a:p>
          <a:p>
            <a:pPr marL="0" marR="0" indent="0">
              <a:spcBef>
                <a:spcPts val="0"/>
              </a:spcBef>
              <a:spcAft>
                <a:spcPts val="0"/>
              </a:spcAft>
              <a:buNone/>
            </a:pPr>
            <a:r>
              <a:rPr lang="en-US" dirty="0"/>
              <a:t>This presentation will propose a number of recommendations to improve the quality and time to market of software components. These recommendations are well known in the software engineering discipline and have been documented by a number of case studies that show improvement in the software process in terms of fewer bugs, faster time to market, and a higher level of satisfaction by the end users of the software components.</a:t>
            </a:r>
          </a:p>
          <a:p>
            <a:pPr marL="0" marR="0" indent="0">
              <a:spcBef>
                <a:spcPts val="0"/>
              </a:spcBef>
              <a:spcAft>
                <a:spcPts val="0"/>
              </a:spcAft>
              <a:buNone/>
            </a:pPr>
            <a:endParaRPr lang="en-US" dirty="0"/>
          </a:p>
          <a:p>
            <a:pPr marL="0"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72323412"/>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Coding-Reduce source file sizes</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marR="0" indent="0">
              <a:spcBef>
                <a:spcPts val="0"/>
              </a:spcBef>
              <a:spcAft>
                <a:spcPts val="0"/>
              </a:spcAft>
              <a:buNone/>
            </a:pPr>
            <a:r>
              <a:rPr lang="en-US" dirty="0"/>
              <a:t>Source file sizes should not exceed a few tens of kilobytes. </a:t>
            </a:r>
          </a:p>
          <a:p>
            <a:pPr marL="0" marR="0" indent="0">
              <a:spcBef>
                <a:spcPts val="0"/>
              </a:spcBef>
              <a:spcAft>
                <a:spcPts val="0"/>
              </a:spcAft>
              <a:buNone/>
            </a:pPr>
            <a:endParaRPr lang="en-US" dirty="0"/>
          </a:p>
          <a:p>
            <a:pPr marL="0" marR="0" indent="0">
              <a:spcBef>
                <a:spcPts val="0"/>
              </a:spcBef>
              <a:spcAft>
                <a:spcPts val="0"/>
              </a:spcAft>
              <a:buNone/>
            </a:pPr>
            <a:r>
              <a:rPr lang="en-US" dirty="0"/>
              <a:t>Files that exceed this indicate that they need to be broken up into smaller classes or simply fewer classes per file.</a:t>
            </a:r>
          </a:p>
        </p:txBody>
      </p:sp>
    </p:spTree>
    <p:extLst>
      <p:ext uri="{BB962C8B-B14F-4D97-AF65-F5344CB8AC3E}">
        <p14:creationId xmlns:p14="http://schemas.microsoft.com/office/powerpoint/2010/main" val="2597686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sz="3600" b="1" dirty="0"/>
              <a:t>References</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fontScale="92500" lnSpcReduction="10000"/>
          </a:bodyPr>
          <a:lstStyle/>
          <a:p>
            <a:pPr marL="0" marR="0" lvl="0" indent="0">
              <a:spcBef>
                <a:spcPts val="0"/>
              </a:spcBef>
              <a:spcAft>
                <a:spcPts val="0"/>
              </a:spcAft>
              <a:buNone/>
              <a:tabLst>
                <a:tab pos="0" algn="l"/>
                <a:tab pos="0" algn="l"/>
              </a:tabLst>
            </a:pPr>
            <a:r>
              <a:rPr lang="en-US" dirty="0"/>
              <a:t>The Joel Test: 12 Steps to Better Code</a:t>
            </a:r>
          </a:p>
          <a:p>
            <a:pPr marL="0" marR="0" indent="0">
              <a:spcBef>
                <a:spcPts val="0"/>
              </a:spcBef>
              <a:spcAft>
                <a:spcPts val="0"/>
              </a:spcAft>
              <a:buNone/>
            </a:pPr>
            <a:r>
              <a:rPr lang="en-US" dirty="0">
                <a:hlinkClick r:id="rId2"/>
              </a:rPr>
              <a:t>http://www.joelonsoftware.com/articles/fog0000000043.html</a:t>
            </a:r>
            <a:endParaRPr lang="en-US" dirty="0"/>
          </a:p>
          <a:p>
            <a:pPr marL="0" marR="0" lvl="0" indent="0">
              <a:spcBef>
                <a:spcPts val="0"/>
              </a:spcBef>
              <a:spcAft>
                <a:spcPts val="0"/>
              </a:spcAft>
              <a:buNone/>
              <a:tabLst>
                <a:tab pos="0" algn="l"/>
                <a:tab pos="0" algn="l"/>
              </a:tabLst>
            </a:pPr>
            <a:r>
              <a:rPr lang="en-US" dirty="0"/>
              <a:t> </a:t>
            </a:r>
          </a:p>
          <a:p>
            <a:pPr marL="0" marR="0" lvl="0" indent="0">
              <a:spcBef>
                <a:spcPts val="0"/>
              </a:spcBef>
              <a:spcAft>
                <a:spcPts val="0"/>
              </a:spcAft>
              <a:buNone/>
              <a:tabLst>
                <a:tab pos="0" algn="l"/>
                <a:tab pos="0" algn="l"/>
              </a:tabLst>
            </a:pPr>
            <a:r>
              <a:rPr lang="en-US" dirty="0"/>
              <a:t>Painless Software Schedules</a:t>
            </a:r>
          </a:p>
          <a:p>
            <a:pPr marL="0" marR="0" indent="0">
              <a:spcBef>
                <a:spcPts val="0"/>
              </a:spcBef>
              <a:spcAft>
                <a:spcPts val="0"/>
              </a:spcAft>
              <a:buNone/>
            </a:pPr>
            <a:r>
              <a:rPr lang="en-US" dirty="0">
                <a:hlinkClick r:id="rId3"/>
              </a:rPr>
              <a:t>http://www.joelonsoftware.com/articles/fog0000000245.html </a:t>
            </a:r>
            <a:endParaRPr lang="en-US" dirty="0"/>
          </a:p>
          <a:p>
            <a:pPr marL="0" marR="0" indent="0">
              <a:spcBef>
                <a:spcPts val="0"/>
              </a:spcBef>
              <a:spcAft>
                <a:spcPts val="0"/>
              </a:spcAft>
              <a:buNone/>
            </a:pPr>
            <a:r>
              <a:rPr lang="en-US" dirty="0"/>
              <a:t> </a:t>
            </a:r>
          </a:p>
          <a:p>
            <a:pPr marL="0" marR="0" indent="0">
              <a:spcBef>
                <a:spcPts val="0"/>
              </a:spcBef>
              <a:spcAft>
                <a:spcPts val="0"/>
              </a:spcAft>
              <a:buNone/>
            </a:pPr>
            <a:r>
              <a:rPr lang="en-US" dirty="0"/>
              <a:t>Rapid Development, McConnel, Microsoft Press, 1996</a:t>
            </a:r>
          </a:p>
          <a:p>
            <a:pPr marL="0" marR="0" indent="0">
              <a:spcBef>
                <a:spcPts val="0"/>
              </a:spcBef>
              <a:spcAft>
                <a:spcPts val="0"/>
              </a:spcAft>
              <a:buNone/>
            </a:pPr>
            <a:r>
              <a:rPr lang="en-US" dirty="0">
                <a:hlinkClick r:id="rId4"/>
              </a:rPr>
              <a:t>https://www.amazon.com/gp/product/1556159005</a:t>
            </a:r>
            <a:endParaRPr lang="en-US" dirty="0"/>
          </a:p>
          <a:p>
            <a:pPr marL="0" marR="0" indent="0">
              <a:spcBef>
                <a:spcPts val="0"/>
              </a:spcBef>
              <a:spcAft>
                <a:spcPts val="0"/>
              </a:spcAft>
              <a:buNone/>
            </a:pPr>
            <a:r>
              <a:rPr lang="en-US" dirty="0"/>
              <a:t> </a:t>
            </a:r>
          </a:p>
          <a:p>
            <a:pPr marL="0" marR="0" indent="0">
              <a:spcBef>
                <a:spcPts val="0"/>
              </a:spcBef>
              <a:spcAft>
                <a:spcPts val="0"/>
              </a:spcAft>
              <a:buNone/>
            </a:pPr>
            <a:r>
              <a:rPr lang="en-US" dirty="0"/>
              <a:t>Code Complete 2nd edition, McConnel, Microsoft Press, 2004</a:t>
            </a:r>
          </a:p>
          <a:p>
            <a:pPr marL="0" marR="0" indent="0">
              <a:spcBef>
                <a:spcPts val="0"/>
              </a:spcBef>
              <a:spcAft>
                <a:spcPts val="0"/>
              </a:spcAft>
              <a:buNone/>
            </a:pPr>
            <a:r>
              <a:rPr lang="en-US" dirty="0">
                <a:hlinkClick r:id="rId5"/>
              </a:rPr>
              <a:t>https://www.amazon.com/gp/product/0735619670</a:t>
            </a:r>
            <a:endParaRPr lang="en-US" dirty="0"/>
          </a:p>
          <a:p>
            <a:pPr marL="0" marR="0" indent="0">
              <a:spcBef>
                <a:spcPts val="0"/>
              </a:spcBef>
              <a:spcAft>
                <a:spcPts val="0"/>
              </a:spcAft>
              <a:buNone/>
            </a:pPr>
            <a:r>
              <a:rPr lang="en-US" dirty="0"/>
              <a:t> </a:t>
            </a:r>
          </a:p>
          <a:p>
            <a:pPr marL="0" marR="0" indent="0">
              <a:spcBef>
                <a:spcPts val="0"/>
              </a:spcBef>
              <a:spcAft>
                <a:spcPts val="0"/>
              </a:spcAft>
              <a:buNone/>
            </a:pPr>
            <a:r>
              <a:rPr lang="en-US" dirty="0"/>
              <a:t>C++ Coding Standards, Sutter and </a:t>
            </a:r>
            <a:r>
              <a:rPr lang="en-US" dirty="0" err="1"/>
              <a:t>Alexandrescu</a:t>
            </a:r>
            <a:r>
              <a:rPr lang="en-US" dirty="0"/>
              <a:t>, Addison Wesley, 2005</a:t>
            </a:r>
          </a:p>
          <a:p>
            <a:pPr marL="0" marR="0" indent="0">
              <a:spcBef>
                <a:spcPts val="0"/>
              </a:spcBef>
              <a:spcAft>
                <a:spcPts val="0"/>
              </a:spcAft>
              <a:buNone/>
            </a:pPr>
            <a:r>
              <a:rPr lang="en-US" dirty="0">
                <a:hlinkClick r:id="rId6"/>
              </a:rPr>
              <a:t>https://www.amazon.com/Coding-Standards-Rules-Guidelines-Practices/dp/0321113586/</a:t>
            </a:r>
            <a:endParaRPr lang="en-US" dirty="0"/>
          </a:p>
        </p:txBody>
      </p:sp>
    </p:spTree>
    <p:extLst>
      <p:ext uri="{BB962C8B-B14F-4D97-AF65-F5344CB8AC3E}">
        <p14:creationId xmlns:p14="http://schemas.microsoft.com/office/powerpoint/2010/main" val="159036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lstStyle/>
          <a:p>
            <a:pPr algn="ctr"/>
            <a:r>
              <a:rPr lang="en-US" dirty="0"/>
              <a:t>Q &amp; A</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lgn="ctr">
              <a:buNone/>
            </a:pPr>
            <a:endParaRPr lang="en-US" sz="3600" dirty="0"/>
          </a:p>
        </p:txBody>
      </p:sp>
    </p:spTree>
    <p:extLst>
      <p:ext uri="{BB962C8B-B14F-4D97-AF65-F5344CB8AC3E}">
        <p14:creationId xmlns:p14="http://schemas.microsoft.com/office/powerpoint/2010/main" val="228956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lstStyle/>
          <a:p>
            <a:pPr algn="ctr"/>
            <a:r>
              <a:rPr lang="en-US" b="1" dirty="0"/>
              <a:t>Organizational and Coding</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lstStyle/>
          <a:p>
            <a:pPr marL="0" indent="0">
              <a:buNone/>
            </a:pPr>
            <a:r>
              <a:rPr lang="en-US" dirty="0"/>
              <a:t>The recommendations are split into two groups; organizational, and coding. </a:t>
            </a:r>
          </a:p>
          <a:p>
            <a:pPr marL="0" indent="0">
              <a:buNone/>
            </a:pPr>
            <a:r>
              <a:rPr lang="en-US" dirty="0"/>
              <a:t>The organizational recommendations are more about how the department is run. </a:t>
            </a:r>
          </a:p>
          <a:p>
            <a:pPr marL="0" indent="0">
              <a:buNone/>
            </a:pPr>
            <a:r>
              <a:rPr lang="en-US" dirty="0"/>
              <a:t>The coding requirements are more about what the department produces. </a:t>
            </a:r>
          </a:p>
          <a:p>
            <a:pPr marL="0" indent="0">
              <a:buNone/>
            </a:pPr>
            <a:r>
              <a:rPr lang="en-US" dirty="0"/>
              <a:t>In each section the recommendations are in the order of their importance.</a:t>
            </a:r>
          </a:p>
          <a:p>
            <a:endParaRPr lang="en-US" dirty="0"/>
          </a:p>
        </p:txBody>
      </p:sp>
    </p:spTree>
    <p:extLst>
      <p:ext uri="{BB962C8B-B14F-4D97-AF65-F5344CB8AC3E}">
        <p14:creationId xmlns:p14="http://schemas.microsoft.com/office/powerpoint/2010/main" val="53902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lstStyle/>
          <a:p>
            <a:pPr algn="ctr"/>
            <a:r>
              <a:rPr lang="en-US" b="1" dirty="0"/>
              <a:t>Organizational-Invest in Process Improvement</a:t>
            </a:r>
            <a:endParaRPr lang="en-US" dirty="0"/>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lstStyle/>
          <a:p>
            <a:pPr marL="0" indent="0">
              <a:buNone/>
            </a:pPr>
            <a:r>
              <a:rPr lang="en-US" dirty="0"/>
              <a:t>Implementing these recommendations and keeping them current will require a large amount of someone’s time.</a:t>
            </a:r>
          </a:p>
          <a:p>
            <a:pPr marL="0" indent="0">
              <a:buNone/>
            </a:pPr>
            <a:r>
              <a:rPr lang="en-US" dirty="0"/>
              <a:t>Establish an official position (software manager, software lead, architect, etc.) and task that person with the responsibility of implementing these recommendations. This will take time away from production coding by that person especially at first, and always by some percent of their time.</a:t>
            </a:r>
          </a:p>
          <a:p>
            <a:pPr marL="0" indent="0">
              <a:buNone/>
            </a:pPr>
            <a:r>
              <a:rPr lang="en-US" dirty="0"/>
              <a:t>Realize that this is an investment no different than a capital investment that will pay back in the long term. Realize that by not doing so you will be creating long term problems that directly affect the quality of your product and result in higher cost overall.</a:t>
            </a:r>
          </a:p>
          <a:p>
            <a:pPr marL="0" indent="0">
              <a:buNone/>
            </a:pPr>
            <a:endParaRPr lang="en-US" dirty="0"/>
          </a:p>
          <a:p>
            <a:endParaRPr lang="en-US" dirty="0"/>
          </a:p>
        </p:txBody>
      </p:sp>
    </p:spTree>
    <p:extLst>
      <p:ext uri="{BB962C8B-B14F-4D97-AF65-F5344CB8AC3E}">
        <p14:creationId xmlns:p14="http://schemas.microsoft.com/office/powerpoint/2010/main" val="517943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4"/>
            <a:ext cx="10515600" cy="1435967"/>
          </a:xfrm>
        </p:spPr>
        <p:txBody>
          <a:bodyPr>
            <a:normAutofit/>
          </a:bodyPr>
          <a:lstStyle/>
          <a:p>
            <a:pPr algn="ctr"/>
            <a:r>
              <a:rPr lang="en-US" sz="4000" b="1" dirty="0"/>
              <a:t>Organizational-Collect, organize, and centralize information</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634836"/>
            <a:ext cx="10515600" cy="4542127"/>
          </a:xfrm>
        </p:spPr>
        <p:txBody>
          <a:bodyPr>
            <a:normAutofit/>
          </a:bodyPr>
          <a:lstStyle/>
          <a:p>
            <a:pPr marL="457200" lvl="1" indent="0">
              <a:buNone/>
            </a:pPr>
            <a:r>
              <a:rPr lang="en-US" dirty="0"/>
              <a:t>Establish an internal web site, cloud service or source control that contains all the documentation pertaining to the software department and the products it produces. </a:t>
            </a:r>
          </a:p>
          <a:p>
            <a:pPr marL="457200" lvl="1" indent="0">
              <a:buNone/>
            </a:pPr>
            <a:r>
              <a:rPr lang="en-US" dirty="0"/>
              <a:t>A team member should never have to ask someone to dig up a document from his or her personal workstation. </a:t>
            </a:r>
          </a:p>
          <a:p>
            <a:pPr marL="457200" lvl="1" indent="0">
              <a:buNone/>
            </a:pPr>
            <a:r>
              <a:rPr lang="en-US" dirty="0"/>
              <a:t>Consider also keeping these documents under source control. </a:t>
            </a:r>
          </a:p>
          <a:p>
            <a:pPr marL="457200" lvl="1" indent="0">
              <a:buNone/>
            </a:pPr>
            <a:r>
              <a:rPr lang="en-US" dirty="0"/>
              <a:t>Consider using a Wiki web server extension for collaborative documentation. </a:t>
            </a:r>
          </a:p>
          <a:p>
            <a:pPr marL="457200" lvl="1" indent="0">
              <a:buNone/>
            </a:pPr>
            <a:r>
              <a:rPr lang="en-US" dirty="0"/>
              <a:t>Consider using markdown syntax and keeping the documentation along side the code it speaks to. </a:t>
            </a:r>
          </a:p>
          <a:p>
            <a:pPr marL="457200" lvl="1" indent="0">
              <a:buNone/>
            </a:pPr>
            <a:r>
              <a:rPr lang="en-US" dirty="0"/>
              <a:t>Establish a standard ‘look’ for documents using an html template or standard Word template. Document all software standards and development tool setups.</a:t>
            </a:r>
          </a:p>
          <a:p>
            <a:pPr marL="457200" lvl="1" indent="0">
              <a:buNone/>
            </a:pPr>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3030468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lstStyle/>
          <a:p>
            <a:pPr algn="ctr"/>
            <a:r>
              <a:rPr lang="en-US" b="1" dirty="0"/>
              <a:t>Organizational-Establish</a:t>
            </a:r>
            <a:r>
              <a:rPr lang="en-US" sz="1800" b="1" dirty="0">
                <a:effectLst/>
                <a:latin typeface="Times New Roman" panose="02020603050405020304" pitchFamily="18" charset="0"/>
                <a:ea typeface="Times New Roman" panose="02020603050405020304" pitchFamily="18" charset="0"/>
              </a:rPr>
              <a:t> </a:t>
            </a:r>
            <a:r>
              <a:rPr lang="en-US" b="1" dirty="0"/>
              <a:t>coding conventions</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lstStyle/>
          <a:p>
            <a:pPr marL="0" marR="0" indent="0">
              <a:spcBef>
                <a:spcPts val="0"/>
              </a:spcBef>
              <a:spcAft>
                <a:spcPts val="0"/>
              </a:spcAft>
              <a:buNone/>
            </a:pPr>
            <a:r>
              <a:rPr lang="en-US" dirty="0"/>
              <a:t>Document conventions for how code should be written. Enforce adherence to the conventions by team members. </a:t>
            </a:r>
          </a:p>
          <a:p>
            <a:pPr marL="0" marR="0" indent="0">
              <a:spcBef>
                <a:spcPts val="0"/>
              </a:spcBef>
              <a:spcAft>
                <a:spcPts val="0"/>
              </a:spcAft>
              <a:buNone/>
            </a:pPr>
            <a:endParaRPr lang="en-US" dirty="0"/>
          </a:p>
          <a:p>
            <a:pPr marL="0" marR="0" indent="0">
              <a:spcBef>
                <a:spcPts val="0"/>
              </a:spcBef>
              <a:spcAft>
                <a:spcPts val="0"/>
              </a:spcAft>
              <a:buNone/>
            </a:pPr>
            <a:r>
              <a:rPr lang="en-US" dirty="0"/>
              <a:t>This is the time to re-evaluate past practices and learn from those who have done this before. </a:t>
            </a:r>
          </a:p>
          <a:p>
            <a:pPr marL="0" marR="0" indent="0">
              <a:spcBef>
                <a:spcPts val="0"/>
              </a:spcBef>
              <a:spcAft>
                <a:spcPts val="0"/>
              </a:spcAft>
              <a:buNone/>
            </a:pPr>
            <a:endParaRPr lang="en-US" dirty="0"/>
          </a:p>
          <a:p>
            <a:pPr marL="0" marR="0" indent="0">
              <a:spcBef>
                <a:spcPts val="0"/>
              </a:spcBef>
              <a:spcAft>
                <a:spcPts val="0"/>
              </a:spcAft>
              <a:buNone/>
            </a:pPr>
            <a:r>
              <a:rPr lang="en-US" dirty="0"/>
              <a:t>There are many excellent books on this topic, some are listed in the References at the end of this presentation.  </a:t>
            </a:r>
          </a:p>
          <a:p>
            <a:pPr marL="0" indent="0">
              <a:buNone/>
            </a:pPr>
            <a:endParaRPr lang="en-US" dirty="0"/>
          </a:p>
          <a:p>
            <a:endParaRPr lang="en-US" dirty="0"/>
          </a:p>
        </p:txBody>
      </p:sp>
    </p:spTree>
    <p:extLst>
      <p:ext uri="{BB962C8B-B14F-4D97-AF65-F5344CB8AC3E}">
        <p14:creationId xmlns:p14="http://schemas.microsoft.com/office/powerpoint/2010/main" val="2129717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fontScale="90000"/>
          </a:bodyPr>
          <a:lstStyle/>
          <a:p>
            <a:pPr algn="ctr"/>
            <a:r>
              <a:rPr lang="en-US" b="1" dirty="0"/>
              <a:t>Organizational-Improve the specification process </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Many specifications I see are of the ‘stream of consciousness’ type because they are an attempt to record the thought process of the engineer after they have produced an artifact. Specifications need to be written before the action of writing the software has begun. Yes even in agile! It is not possible to schedule a software effort without some type of specification up front.</a:t>
            </a:r>
          </a:p>
          <a:p>
            <a:pPr marL="0" indent="0">
              <a:buNone/>
            </a:pPr>
            <a:r>
              <a:rPr lang="en-US" dirty="0"/>
              <a:t>Specifications need not be overly verbose and should fit into an overall methodology. Some companies  like Big Upfront Design where specs are huge and unchanging and the process is a waterfall model. Others like Agile or Extreme processes where the spec is under constant change and many small iterations of software are produced. </a:t>
            </a:r>
          </a:p>
          <a:p>
            <a:pPr marL="0" indent="0">
              <a:buNone/>
            </a:pPr>
            <a:endParaRPr lang="en-US" dirty="0"/>
          </a:p>
          <a:p>
            <a:endParaRPr lang="en-US" dirty="0"/>
          </a:p>
        </p:txBody>
      </p:sp>
    </p:spTree>
    <p:extLst>
      <p:ext uri="{BB962C8B-B14F-4D97-AF65-F5344CB8AC3E}">
        <p14:creationId xmlns:p14="http://schemas.microsoft.com/office/powerpoint/2010/main" val="137371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fontScale="90000"/>
          </a:bodyPr>
          <a:lstStyle/>
          <a:p>
            <a:pPr algn="ctr"/>
            <a:r>
              <a:rPr lang="en-US" b="1" dirty="0"/>
              <a:t>Organizational-Improve the specification process </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In agile environments the specification can be represented by the stories in the backlog. Even then those stories need to be traceable back to a requirements specifications.</a:t>
            </a:r>
          </a:p>
          <a:p>
            <a:pPr marL="0" indent="0">
              <a:buNone/>
            </a:pPr>
            <a:r>
              <a:rPr lang="en-US" dirty="0"/>
              <a:t>A requirements specification usually originates via inputs from a marketing department or by the Product Owner and can be quite succinct.</a:t>
            </a:r>
          </a:p>
          <a:p>
            <a:pPr marL="0" indent="0">
              <a:buNone/>
            </a:pPr>
            <a:r>
              <a:rPr lang="en-US" dirty="0"/>
              <a:t>These inputs need to be organized by the engineering department to ensure that the requirements are technically feasible.</a:t>
            </a:r>
          </a:p>
          <a:p>
            <a:pPr marL="0" indent="0">
              <a:buNone/>
            </a:pPr>
            <a:endParaRPr lang="en-US" dirty="0"/>
          </a:p>
          <a:p>
            <a:endParaRPr lang="en-US" dirty="0"/>
          </a:p>
        </p:txBody>
      </p:sp>
    </p:spTree>
    <p:extLst>
      <p:ext uri="{BB962C8B-B14F-4D97-AF65-F5344CB8AC3E}">
        <p14:creationId xmlns:p14="http://schemas.microsoft.com/office/powerpoint/2010/main" val="501131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DF4F-4AD6-1340-BA6E-EAFFDA37333C}"/>
              </a:ext>
            </a:extLst>
          </p:cNvPr>
          <p:cNvSpPr>
            <a:spLocks noGrp="1"/>
          </p:cNvSpPr>
          <p:nvPr>
            <p:ph type="title"/>
          </p:nvPr>
        </p:nvSpPr>
        <p:spPr>
          <a:xfrm>
            <a:off x="838200" y="365125"/>
            <a:ext cx="10515600" cy="824697"/>
          </a:xfrm>
        </p:spPr>
        <p:txBody>
          <a:bodyPr>
            <a:normAutofit/>
          </a:bodyPr>
          <a:lstStyle/>
          <a:p>
            <a:pPr algn="ctr"/>
            <a:r>
              <a:rPr lang="en-US" b="1" dirty="0"/>
              <a:t>Organizational-Document the schedule</a:t>
            </a:r>
          </a:p>
        </p:txBody>
      </p:sp>
      <p:sp>
        <p:nvSpPr>
          <p:cNvPr id="3" name="Content Placeholder 2">
            <a:extLst>
              <a:ext uri="{FF2B5EF4-FFF2-40B4-BE49-F238E27FC236}">
                <a16:creationId xmlns:a16="http://schemas.microsoft.com/office/drawing/2014/main" id="{0DFB3B74-6493-404C-AE68-58294FE06CD0}"/>
              </a:ext>
            </a:extLst>
          </p:cNvPr>
          <p:cNvSpPr>
            <a:spLocks noGrp="1"/>
          </p:cNvSpPr>
          <p:nvPr>
            <p:ph idx="1"/>
          </p:nvPr>
        </p:nvSpPr>
        <p:spPr>
          <a:xfrm>
            <a:off x="838200" y="1189822"/>
            <a:ext cx="10515600" cy="4987141"/>
          </a:xfrm>
        </p:spPr>
        <p:txBody>
          <a:bodyPr>
            <a:normAutofit/>
          </a:bodyPr>
          <a:lstStyle/>
          <a:p>
            <a:pPr marL="0" indent="0">
              <a:buNone/>
            </a:pPr>
            <a:r>
              <a:rPr lang="en-US" dirty="0"/>
              <a:t>A schedule for the software should be generated and documented. A simple spreadsheet is all that is required for this, not Microsoft Project.</a:t>
            </a:r>
          </a:p>
          <a:p>
            <a:pPr marL="0" indent="0">
              <a:buNone/>
            </a:pPr>
            <a:r>
              <a:rPr lang="en-US" dirty="0"/>
              <a:t>Tasks should be identified from the specification and broken down into a granularity no larger than a numbers of days (or even hours.) See Painless Software Schedules in the reference section.</a:t>
            </a:r>
          </a:p>
          <a:p>
            <a:pPr marL="0" indent="0">
              <a:buNone/>
            </a:pPr>
            <a:r>
              <a:rPr lang="en-US" dirty="0"/>
              <a:t>Ideally once the tasks are sufficiently broken down the size of a story becomes the “work unit” and the schedule can be estimated just from the count of stories, without the need for spreadsheets or other means. </a:t>
            </a:r>
          </a:p>
          <a:p>
            <a:endParaRPr lang="en-US" dirty="0"/>
          </a:p>
        </p:txBody>
      </p:sp>
    </p:spTree>
    <p:extLst>
      <p:ext uri="{BB962C8B-B14F-4D97-AF65-F5344CB8AC3E}">
        <p14:creationId xmlns:p14="http://schemas.microsoft.com/office/powerpoint/2010/main" val="1253651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977</TotalTime>
  <Words>1727</Words>
  <Application>Microsoft Office PowerPoint</Application>
  <PresentationFormat>Widescreen</PresentationFormat>
  <Paragraphs>113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Recommendations for Software Process Improvement </vt:lpstr>
      <vt:lpstr>Introduction</vt:lpstr>
      <vt:lpstr>Organizational and Coding</vt:lpstr>
      <vt:lpstr>Organizational-Invest in Process Improvement</vt:lpstr>
      <vt:lpstr>Organizational-Collect, organize, and centralize information</vt:lpstr>
      <vt:lpstr>Organizational-Establish coding conventions</vt:lpstr>
      <vt:lpstr>Organizational-Improve the specification process </vt:lpstr>
      <vt:lpstr>Organizational-Improve the specification process </vt:lpstr>
      <vt:lpstr>Organizational-Document the schedule</vt:lpstr>
      <vt:lpstr>Organizational-Share code in source control</vt:lpstr>
      <vt:lpstr>Organizational-Implement code reviews</vt:lpstr>
      <vt:lpstr>Organizational-Use Issue/Bug tracking software</vt:lpstr>
      <vt:lpstr>Organizational-Implement unit testing</vt:lpstr>
      <vt:lpstr>Organizational-Automatic documentation generator</vt:lpstr>
      <vt:lpstr>Organizational-Establish automatic nightly builds</vt:lpstr>
      <vt:lpstr>Coding-No warnings on the build</vt:lpstr>
      <vt:lpstr>Coding-Reduce #ifdef and #define</vt:lpstr>
      <vt:lpstr>Coding-Eliminate global variables</vt:lpstr>
      <vt:lpstr>Coding-Reduce class sizes</vt:lpstr>
      <vt:lpstr>Coding-Reduce source file sizes</vt:lpstr>
      <vt:lpstr>References</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 Control</dc:title>
  <dc:creator>Duane Strong</dc:creator>
  <cp:lastModifiedBy>Duane Strong</cp:lastModifiedBy>
  <cp:revision>12</cp:revision>
  <dcterms:created xsi:type="dcterms:W3CDTF">2020-09-05T18:20:52Z</dcterms:created>
  <dcterms:modified xsi:type="dcterms:W3CDTF">2023-09-06T17:46:53Z</dcterms:modified>
</cp:coreProperties>
</file>