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82" r:id="rId4"/>
    <p:sldId id="258" r:id="rId5"/>
    <p:sldId id="259" r:id="rId6"/>
    <p:sldId id="280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76" r:id="rId23"/>
    <p:sldId id="277" r:id="rId24"/>
    <p:sldId id="278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69" d="100"/>
          <a:sy n="69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5C341-E76E-AB47-A999-9ACA0A97EB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49F895-57E0-F041-99A1-0C73FA8EFF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A5AD5-7EC5-7740-8570-A62AF2442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45C7-C0D3-2041-8667-0A07A0A04317}" type="datetimeFigureOut">
              <a:rPr lang="en-US" smtClean="0"/>
              <a:t>9/5/2023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CBBA6-EB34-AC4F-A572-F9910494B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FA710-CF7A-5548-BDC7-1803500FC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2122-06E0-754D-8138-0E0DA68EC2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083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AB47C-5049-AC47-B799-8F322C082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09B209-F7D6-8849-BF04-90BDBB8AC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650D0-59AF-0A49-BC47-B5B6F0476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45C7-C0D3-2041-8667-0A07A0A04317}" type="datetimeFigureOut">
              <a:rPr lang="en-US" smtClean="0"/>
              <a:t>9/5/2023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BD993-0578-FC4B-BD59-5F7118E9B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72F0B-A543-224E-959A-9F0BDF62C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2122-06E0-754D-8138-0E0DA68EC2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97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30FCC6-CB3D-9544-9616-884AA17F16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F972E4-706C-704D-8137-C6F67424CE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72A91-FE11-F047-9BE4-1C832C3B5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45C7-C0D3-2041-8667-0A07A0A04317}" type="datetimeFigureOut">
              <a:rPr lang="en-US" smtClean="0"/>
              <a:t>9/5/2023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78957-2A63-3F40-A5EF-8825BDDE8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65B9E-AE71-D64A-BCE6-38492CBBB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2122-06E0-754D-8138-0E0DA68EC2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589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A6FEE-9FC5-A84C-9DEE-9EACFAE51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3342B-6A07-CE4C-9381-01075AEC1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48E78-6EF9-4642-8D04-2E2B3E534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45C7-C0D3-2041-8667-0A07A0A04317}" type="datetimeFigureOut">
              <a:rPr lang="en-US" smtClean="0"/>
              <a:t>9/5/2023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91B0B-1C3C-E743-B925-1589D8EB2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1E263-350F-6141-A932-B99177563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2122-06E0-754D-8138-0E0DA68EC2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324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7B8C7-6F32-314B-903E-97C7EE2F6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83745-E033-E948-89AE-24712C3C4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EDEAA-1073-6540-99FA-ADCD448C3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45C7-C0D3-2041-8667-0A07A0A04317}" type="datetimeFigureOut">
              <a:rPr lang="en-US" smtClean="0"/>
              <a:t>9/5/2023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5CABE-6611-6B42-A25B-0EF93947C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46522E-1879-7247-A517-758629AC6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2122-06E0-754D-8138-0E0DA68EC2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6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1BB71-43C2-3D46-A012-391F8116D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D3A26-3443-D449-B443-0398461223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88A110-BB94-1244-91C7-2CA5957B5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8B6B5D-7BA3-7346-AB39-23659855F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45C7-C0D3-2041-8667-0A07A0A04317}" type="datetimeFigureOut">
              <a:rPr lang="en-US" smtClean="0"/>
              <a:t>9/5/2023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2BF8C-5C09-FC48-A297-92D447B47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1B400-71A2-E444-BBB6-2C1FCE4BC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2122-06E0-754D-8138-0E0DA68EC2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877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9077F-25F5-C64F-B43F-F80132EB3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CB8EE6-E90E-3D41-8168-A4B65FABF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9AF5FB-D04F-5344-8897-566AAEE5F6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F7A537-075B-2144-B610-61F9046C0B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45A274-A30A-F548-8513-290046728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2A96C6-A757-E349-BE3A-083561D8E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45C7-C0D3-2041-8667-0A07A0A04317}" type="datetimeFigureOut">
              <a:rPr lang="en-US" smtClean="0"/>
              <a:t>9/5/2023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53F0DB-4DC2-4941-B066-8DE47DC44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4D097F-5E22-C349-A901-0BFBAAD71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2122-06E0-754D-8138-0E0DA68EC2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089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56FFB-4B54-614A-9111-FA4D96E6C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80963-72B4-114B-A3B4-B291BF749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45C7-C0D3-2041-8667-0A07A0A04317}" type="datetimeFigureOut">
              <a:rPr lang="en-US" smtClean="0"/>
              <a:t>9/5/2023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8F57E6-F637-6D4E-8E49-D09F44DB2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7E1431-B6F6-104A-BE0F-7EBF3B01B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2122-06E0-754D-8138-0E0DA68EC2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534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190441-64C8-5142-BA11-77D565DC1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45C7-C0D3-2041-8667-0A07A0A04317}" type="datetimeFigureOut">
              <a:rPr lang="en-US" smtClean="0"/>
              <a:t>9/5/2023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AD73A7-1287-E54E-A152-0B3120361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BC20E9-6902-394A-894C-D5834C987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2122-06E0-754D-8138-0E0DA68EC2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426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E84DE-0F27-A04A-A2F0-BB9653392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90B53-DE10-8E47-9BAF-EEB68D86B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6624A3-DC5D-2643-91C2-B175C8BA7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F1BD25-3879-E54E-B95F-93CB05F35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45C7-C0D3-2041-8667-0A07A0A04317}" type="datetimeFigureOut">
              <a:rPr lang="en-US" smtClean="0"/>
              <a:t>9/5/2023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EEF3DC-C186-7B4E-9340-BE25CFF59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3CE082-0AC3-6E4A-90B4-CA59AD74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2122-06E0-754D-8138-0E0DA68EC2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641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0B6CA-B9A5-CD42-ABC4-A08CF4C7D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29F6BB-C184-9143-9C4B-5C45A3A59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CD2E35-3A33-EB48-BD1F-503AB9E3B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169732-E404-0B46-B7B5-25A07D154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45C7-C0D3-2041-8667-0A07A0A04317}" type="datetimeFigureOut">
              <a:rPr lang="en-US" smtClean="0"/>
              <a:t>9/5/2023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07D0E5-778F-C64F-968E-42D85ECE1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D53FC-9094-C443-BAE0-60D082872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2122-06E0-754D-8138-0E0DA68EC2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915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5F6194-98D6-F845-98A1-431A8B35F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DE159F-E407-1849-8FC1-E48EDF94C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C3E21-D8EA-694E-8C17-B29A63E15B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A45C7-C0D3-2041-8667-0A07A0A04317}" type="datetimeFigureOut">
              <a:rPr lang="en-US" smtClean="0"/>
              <a:t>9/5/2023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3F0FE-2888-9349-9A7E-09F86F0E1C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F2FAA-DEE7-BD4C-B9D5-F41B1DD4F6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42122-06E0-754D-8138-0E0DA68EC2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01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7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07BD98-44A1-884F-ABCC-6AB2B85685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908" y="1220919"/>
            <a:ext cx="5425781" cy="2387600"/>
          </a:xfrm>
        </p:spPr>
        <p:txBody>
          <a:bodyPr>
            <a:normAutofit/>
          </a:bodyPr>
          <a:lstStyle/>
          <a:p>
            <a:pPr algn="l"/>
            <a:r>
              <a:rPr lang="en-US"/>
              <a:t>Github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61ED70-2FC6-3048-998E-2B3D2F1CE1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908" y="3700594"/>
            <a:ext cx="5425781" cy="1655762"/>
          </a:xfrm>
        </p:spPr>
        <p:txBody>
          <a:bodyPr>
            <a:normAutofit/>
          </a:bodyPr>
          <a:lstStyle/>
          <a:p>
            <a:pPr algn="l"/>
            <a:endParaRPr lang="en-US" sz="2000" dirty="0"/>
          </a:p>
          <a:p>
            <a:pPr algn="l"/>
            <a:r>
              <a:rPr lang="en-US" sz="2000" dirty="0"/>
              <a:t> Duane Strong</a:t>
            </a:r>
          </a:p>
          <a:p>
            <a:pPr algn="l"/>
            <a:r>
              <a:rPr lang="en-US" sz="2000" dirty="0"/>
              <a:t>Strong Engineering LLC</a:t>
            </a:r>
          </a:p>
          <a:p>
            <a:pPr algn="l"/>
            <a:r>
              <a:rPr lang="en-US" sz="2000" dirty="0"/>
              <a:t>duanes@strongenging.com</a:t>
            </a:r>
          </a:p>
          <a:p>
            <a:pPr algn="l"/>
            <a:endParaRPr lang="en-US" sz="20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11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02394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7" name="Straight Connector 17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: Shape 19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Arc 21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8DDD4492-29D2-47E6-8334-041AD95A3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854" y="504639"/>
            <a:ext cx="3810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410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5DBF1-A619-1B47-9164-B4F8DCB5B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Issues</a:t>
            </a:r>
            <a:br>
              <a:rPr lang="en-US" b="1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3F9500-13D4-D943-BDE4-71B2A2465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Attachments </a:t>
            </a:r>
          </a:p>
          <a:p>
            <a:pPr lvl="1"/>
            <a:r>
              <a:rPr lang="en-US" dirty="0"/>
              <a:t>Drag &amp; drop</a:t>
            </a:r>
          </a:p>
          <a:p>
            <a:r>
              <a:rPr lang="en-US" dirty="0"/>
              <a:t>Cross References</a:t>
            </a:r>
          </a:p>
          <a:p>
            <a:pPr lvl="1"/>
            <a:r>
              <a:rPr lang="en-US" dirty="0"/>
              <a:t>#323 -&gt; Issue or PR 323</a:t>
            </a:r>
          </a:p>
          <a:p>
            <a:pPr lvl="1"/>
            <a:r>
              <a:rPr lang="en-US" dirty="0"/>
              <a:t>popup text</a:t>
            </a:r>
          </a:p>
          <a:p>
            <a:pPr lvl="1"/>
            <a:r>
              <a:rPr lang="en-US" dirty="0"/>
              <a:t>Link - backlinks</a:t>
            </a:r>
          </a:p>
          <a:p>
            <a:r>
              <a:rPr lang="en-US" dirty="0"/>
              <a:t>Permanent thread record</a:t>
            </a:r>
          </a:p>
          <a:p>
            <a:pPr lvl="1"/>
            <a:r>
              <a:rPr lang="en-US" dirty="0"/>
              <a:t>Not email</a:t>
            </a:r>
          </a:p>
        </p:txBody>
      </p:sp>
    </p:spTree>
    <p:extLst>
      <p:ext uri="{BB962C8B-B14F-4D97-AF65-F5344CB8AC3E}">
        <p14:creationId xmlns:p14="http://schemas.microsoft.com/office/powerpoint/2010/main" val="2908964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5DBF1-A619-1B47-9164-B4F8DCB5B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Projects</a:t>
            </a:r>
            <a:br>
              <a:rPr lang="en-US" b="1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3F9500-13D4-D943-BDE4-71B2A2465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Organizes Issues</a:t>
            </a:r>
          </a:p>
          <a:p>
            <a:r>
              <a:rPr lang="en-US" dirty="0"/>
              <a:t>Kanban board</a:t>
            </a:r>
          </a:p>
          <a:p>
            <a:r>
              <a:rPr lang="en-US" dirty="0"/>
              <a:t>Columns / Labels</a:t>
            </a:r>
          </a:p>
          <a:p>
            <a:r>
              <a:rPr lang="en-US" dirty="0"/>
              <a:t>Automation</a:t>
            </a:r>
          </a:p>
          <a:p>
            <a:r>
              <a:rPr lang="en-US" dirty="0"/>
              <a:t>Note vs. Issue</a:t>
            </a:r>
          </a:p>
          <a:p>
            <a:r>
              <a:rPr lang="en-US" dirty="0"/>
              <a:t>Kanban flows</a:t>
            </a:r>
          </a:p>
          <a:p>
            <a:r>
              <a:rPr lang="en-US" dirty="0"/>
              <a:t>An issue can appear in multiple Projects</a:t>
            </a:r>
          </a:p>
        </p:txBody>
      </p:sp>
    </p:spTree>
    <p:extLst>
      <p:ext uri="{BB962C8B-B14F-4D97-AF65-F5344CB8AC3E}">
        <p14:creationId xmlns:p14="http://schemas.microsoft.com/office/powerpoint/2010/main" val="3140154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5DBF1-A619-1B47-9164-B4F8DCB5B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Projects</a:t>
            </a:r>
            <a:br>
              <a:rPr lang="en-US" b="1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CC8014-4A52-A74F-9089-C5FB79280D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703" y="1581664"/>
            <a:ext cx="11256593" cy="3450581"/>
          </a:xfrm>
        </p:spPr>
      </p:pic>
    </p:spTree>
    <p:extLst>
      <p:ext uri="{BB962C8B-B14F-4D97-AF65-F5344CB8AC3E}">
        <p14:creationId xmlns:p14="http://schemas.microsoft.com/office/powerpoint/2010/main" val="2634476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5DBF1-A619-1B47-9164-B4F8DCB5B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Project Column Automation</a:t>
            </a:r>
            <a:br>
              <a:rPr lang="en-US" b="1" dirty="0"/>
            </a:b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2D96578-EE7D-7D4D-A8BB-F5A1BF5954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7731093"/>
              </p:ext>
            </p:extLst>
          </p:nvPr>
        </p:nvGraphicFramePr>
        <p:xfrm>
          <a:off x="838200" y="1184275"/>
          <a:ext cx="10515600" cy="530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81472514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5940947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Preset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952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Move all newly added issues here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Move all newly added pull requests here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Move all reopened issues here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Move all reopened pull requests here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624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Move all newly opened pull requests here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Move all reopened issues here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Move all reopened pull requests here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Move all pull requests that meet the base branch's minimum number of required reviews here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Move all pull requests that no longer meet the base branch's minimum number of required reviews here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67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Move all closed issues here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Move all merged pull requests here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Move all closed, unmerged pull requests here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997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963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5DBF1-A619-1B47-9164-B4F8DCB5B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Milestones</a:t>
            </a:r>
            <a:br>
              <a:rPr lang="en-US" b="1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902206-633D-7F46-9BBB-F2034A4A5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Organizes issues</a:t>
            </a:r>
          </a:p>
          <a:p>
            <a:r>
              <a:rPr lang="en-US" dirty="0"/>
              <a:t>Seem like Projects but not really</a:t>
            </a:r>
          </a:p>
          <a:p>
            <a:pPr lvl="1"/>
            <a:r>
              <a:rPr lang="en-US" dirty="0"/>
              <a:t>Projects are visual</a:t>
            </a:r>
          </a:p>
          <a:p>
            <a:pPr lvl="1"/>
            <a:r>
              <a:rPr lang="en-US" dirty="0"/>
              <a:t>Milestones have time boxes</a:t>
            </a:r>
          </a:p>
          <a:p>
            <a:pPr lvl="1"/>
            <a:r>
              <a:rPr lang="en-US" dirty="0"/>
              <a:t>An issue can only be in one milestone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231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5DBF1-A619-1B47-9164-B4F8DCB5B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Milestones</a:t>
            </a:r>
            <a:br>
              <a:rPr lang="en-US" b="1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4B9088-2B40-144F-8555-296CEF1A74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1380" y="1380782"/>
            <a:ext cx="8526948" cy="4351338"/>
          </a:xfrm>
        </p:spPr>
      </p:pic>
    </p:spTree>
    <p:extLst>
      <p:ext uri="{BB962C8B-B14F-4D97-AF65-F5344CB8AC3E}">
        <p14:creationId xmlns:p14="http://schemas.microsoft.com/office/powerpoint/2010/main" val="2802731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5DBF1-A619-1B47-9164-B4F8DCB5B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Wiki</a:t>
            </a:r>
            <a:br>
              <a:rPr lang="en-US" b="1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19CEFD-FDF8-D440-BD05-7CDD901A0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4303"/>
            <a:ext cx="10515600" cy="4852660"/>
          </a:xfrm>
        </p:spPr>
        <p:txBody>
          <a:bodyPr/>
          <a:lstStyle/>
          <a:p>
            <a:r>
              <a:rPr lang="en-US" dirty="0"/>
              <a:t>A little history</a:t>
            </a:r>
          </a:p>
          <a:p>
            <a:pPr lvl="1"/>
            <a:r>
              <a:rPr lang="en-US" dirty="0"/>
              <a:t>Ward Cunningham wiki wiki web 1995</a:t>
            </a:r>
          </a:p>
          <a:p>
            <a:pPr lvl="1"/>
            <a:r>
              <a:rPr lang="en-US" dirty="0"/>
              <a:t>Other wiki sites, Wikipedia, mediawiki, twiki</a:t>
            </a:r>
          </a:p>
          <a:p>
            <a:r>
              <a:rPr lang="en-US"/>
              <a:t>It’s </a:t>
            </a:r>
            <a:r>
              <a:rPr lang="en-US" dirty="0"/>
              <a:t>a repo too, keeps all history</a:t>
            </a:r>
          </a:p>
          <a:p>
            <a:r>
              <a:rPr lang="en-US" dirty="0"/>
              <a:t>Markdown</a:t>
            </a:r>
          </a:p>
          <a:p>
            <a:r>
              <a:rPr lang="en-US" dirty="0"/>
              <a:t>Sidebar, footer</a:t>
            </a:r>
          </a:p>
          <a:p>
            <a:r>
              <a:rPr lang="en-US" dirty="0"/>
              <a:t>Differences between git repo and wiki</a:t>
            </a:r>
          </a:p>
          <a:p>
            <a:pPr lvl="1"/>
            <a:r>
              <a:rPr lang="en-US" dirty="0"/>
              <a:t>No branches</a:t>
            </a:r>
          </a:p>
          <a:p>
            <a:pPr lvl="1"/>
            <a:r>
              <a:rPr lang="en-US" dirty="0"/>
              <a:t>Navigation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310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5DBF1-A619-1B47-9164-B4F8DCB5B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Wiki</a:t>
            </a:r>
            <a:br>
              <a:rPr lang="en-US" b="1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FE37B3-2102-CD46-A574-E9AE9256A9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8292" y="893522"/>
            <a:ext cx="8971006" cy="5599353"/>
          </a:xfrm>
        </p:spPr>
      </p:pic>
    </p:spTree>
    <p:extLst>
      <p:ext uri="{BB962C8B-B14F-4D97-AF65-F5344CB8AC3E}">
        <p14:creationId xmlns:p14="http://schemas.microsoft.com/office/powerpoint/2010/main" val="1574249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5DBF1-A619-1B47-9164-B4F8DCB5B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Wiki</a:t>
            </a:r>
            <a:br>
              <a:rPr lang="en-US" b="1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73B058-D899-1142-BA67-BFED95C78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it is a repo</a:t>
            </a:r>
          </a:p>
          <a:p>
            <a:pPr lvl="1"/>
            <a:r>
              <a:rPr lang="en-US" dirty="0"/>
              <a:t>You can edit offline</a:t>
            </a:r>
          </a:p>
          <a:p>
            <a:pPr lvl="1"/>
            <a:r>
              <a:rPr lang="en-US" dirty="0"/>
              <a:t>You can add attachment files</a:t>
            </a:r>
          </a:p>
          <a:p>
            <a:r>
              <a:rPr lang="en-US" dirty="0"/>
              <a:t>Team should never have to hunt for documentation</a:t>
            </a:r>
          </a:p>
          <a:p>
            <a:r>
              <a:rPr lang="en-US" dirty="0"/>
              <a:t>Might be better to just put markdown docs with the </a:t>
            </a:r>
            <a:r>
              <a:rPr lang="en-US" dirty="0" err="1"/>
              <a:t>codee</a:t>
            </a:r>
            <a:r>
              <a:rPr lang="en-US" dirty="0"/>
              <a:t> it goes with </a:t>
            </a:r>
          </a:p>
          <a:p>
            <a:pPr lvl="1"/>
            <a:r>
              <a:rPr lang="en-US" dirty="0"/>
              <a:t>GitHub renders it in the web view</a:t>
            </a:r>
          </a:p>
          <a:p>
            <a:pPr lvl="1"/>
            <a:r>
              <a:rPr lang="en-US" dirty="0"/>
              <a:t>Easier to find and edit than being in the wiki</a:t>
            </a:r>
          </a:p>
          <a:p>
            <a:pPr lvl="1"/>
            <a:r>
              <a:rPr lang="en-US" dirty="0"/>
              <a:t>Perhaps that should be your readme.md?</a:t>
            </a:r>
          </a:p>
        </p:txBody>
      </p:sp>
    </p:spTree>
    <p:extLst>
      <p:ext uri="{BB962C8B-B14F-4D97-AF65-F5344CB8AC3E}">
        <p14:creationId xmlns:p14="http://schemas.microsoft.com/office/powerpoint/2010/main" val="4216184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5DBF1-A619-1B47-9164-B4F8DCB5B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Releases</a:t>
            </a:r>
            <a:br>
              <a:rPr lang="en-US" b="1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73B058-D899-1142-BA67-BFED95C78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Tags</a:t>
            </a:r>
          </a:p>
          <a:p>
            <a:r>
              <a:rPr lang="en-US" dirty="0"/>
              <a:t>Automatically archives a source zip and tar</a:t>
            </a:r>
          </a:p>
          <a:p>
            <a:r>
              <a:rPr lang="en-US" dirty="0"/>
              <a:t>Attach large binaries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790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5DBF1-A619-1B47-9164-B4F8DCB5B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What is it?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B6555-0598-0C42-919F-69C3D32BC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158"/>
            <a:ext cx="10515600" cy="467398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Centralized git server</a:t>
            </a:r>
          </a:p>
          <a:p>
            <a:r>
              <a:rPr lang="en-US" dirty="0"/>
              <a:t>User accounts</a:t>
            </a:r>
          </a:p>
          <a:p>
            <a:pPr lvl="1"/>
            <a:r>
              <a:rPr lang="en-US" dirty="0"/>
              <a:t>Authorizations</a:t>
            </a:r>
          </a:p>
          <a:p>
            <a:pPr lvl="1"/>
            <a:r>
              <a:rPr lang="en-US" dirty="0"/>
              <a:t>Repos granted access</a:t>
            </a:r>
          </a:p>
          <a:p>
            <a:r>
              <a:rPr lang="en-US" dirty="0"/>
              <a:t>Web git interface</a:t>
            </a:r>
          </a:p>
          <a:p>
            <a:r>
              <a:rPr lang="en-US" dirty="0"/>
              <a:t>Pull Requests / merge Requests</a:t>
            </a:r>
          </a:p>
          <a:p>
            <a:r>
              <a:rPr lang="en-US" dirty="0"/>
              <a:t>Issue tracking</a:t>
            </a:r>
          </a:p>
          <a:p>
            <a:r>
              <a:rPr lang="en-US" dirty="0"/>
              <a:t>Project Kanban board</a:t>
            </a:r>
          </a:p>
          <a:p>
            <a:r>
              <a:rPr lang="en-US" dirty="0"/>
              <a:t>Wiki</a:t>
            </a:r>
          </a:p>
          <a:p>
            <a:r>
              <a:rPr lang="en-US" dirty="0"/>
              <a:t>Releases</a:t>
            </a:r>
          </a:p>
          <a:p>
            <a:r>
              <a:rPr lang="en-US" dirty="0"/>
              <a:t>Notifications</a:t>
            </a:r>
          </a:p>
          <a:p>
            <a:r>
              <a:rPr lang="en-US" dirty="0"/>
              <a:t>CI/CD</a:t>
            </a:r>
          </a:p>
          <a:p>
            <a:r>
              <a:rPr lang="en-US" dirty="0"/>
              <a:t>Others – Gitlab, Atlasian Stash / Bitbucket / JIRA / Confluence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035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5DBF1-A619-1B47-9164-B4F8DCB5B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Releases</a:t>
            </a:r>
            <a:br>
              <a:rPr lang="en-US" b="1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880F44-D568-1E45-86C5-95A0AFE39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123" y="1060766"/>
            <a:ext cx="7349753" cy="543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01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5DBF1-A619-1B47-9164-B4F8DCB5B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Notifications</a:t>
            </a:r>
            <a:br>
              <a:rPr lang="en-US" b="1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73B058-D899-1142-BA67-BFED95C78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Markdown </a:t>
            </a:r>
            <a:r>
              <a:rPr lang="en-US" dirty="0" err="1"/>
              <a:t>ats</a:t>
            </a:r>
            <a:r>
              <a:rPr lang="en-US" dirty="0"/>
              <a:t> @</a:t>
            </a:r>
          </a:p>
          <a:p>
            <a:r>
              <a:rPr lang="en-US" dirty="0"/>
              <a:t>Assigned to</a:t>
            </a:r>
          </a:p>
          <a:p>
            <a:r>
              <a:rPr lang="en-US" dirty="0"/>
              <a:t>PRs</a:t>
            </a:r>
          </a:p>
          <a:p>
            <a:r>
              <a:rPr lang="en-US" dirty="0"/>
              <a:t>Merges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277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5DBF1-A619-1B47-9164-B4F8DCB5B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Pull Requests (Merge Request)</a:t>
            </a:r>
            <a:br>
              <a:rPr lang="en-US" b="1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73B058-D899-1142-BA67-BFED95C78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type of issue</a:t>
            </a:r>
          </a:p>
          <a:p>
            <a:pPr lvl="1"/>
            <a:r>
              <a:rPr lang="en-US" dirty="0"/>
              <a:t>Notes - Markdown</a:t>
            </a:r>
          </a:p>
          <a:p>
            <a:pPr lvl="1"/>
            <a:r>
              <a:rPr lang="en-US" dirty="0"/>
              <a:t>Attachments</a:t>
            </a:r>
          </a:p>
          <a:p>
            <a:pPr lvl="1"/>
            <a:r>
              <a:rPr lang="en-US" dirty="0"/>
              <a:t>Notifications</a:t>
            </a:r>
          </a:p>
          <a:p>
            <a:r>
              <a:rPr lang="en-US" dirty="0"/>
              <a:t>In browser code reviews</a:t>
            </a:r>
          </a:p>
          <a:p>
            <a:r>
              <a:rPr lang="en-US" dirty="0"/>
              <a:t>Reviewers</a:t>
            </a:r>
          </a:p>
          <a:p>
            <a:r>
              <a:rPr lang="en-US" dirty="0"/>
              <a:t>Side by side compare / diff</a:t>
            </a:r>
          </a:p>
          <a:p>
            <a:r>
              <a:rPr lang="en-US" dirty="0"/>
              <a:t>Annotations</a:t>
            </a:r>
          </a:p>
          <a:p>
            <a:r>
              <a:rPr lang="en-US" dirty="0"/>
              <a:t>Approval / rejection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90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5DBF1-A619-1B47-9164-B4F8DCB5B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Pull Requests</a:t>
            </a:r>
            <a:br>
              <a:rPr lang="en-US" b="1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C39990-6108-B14C-ADC3-22F6784A8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48" y="1079951"/>
            <a:ext cx="11648303" cy="497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4924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357A6E2-8D0E-DC49-AAAB-C44529F58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664" y="0"/>
            <a:ext cx="4493271" cy="680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850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5DBF1-A619-1B47-9164-B4F8DCB5B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Forks</a:t>
            </a:r>
            <a:br>
              <a:rPr lang="en-US" b="1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73B058-D899-1142-BA67-BFED95C78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GitHub thing not a git thing</a:t>
            </a:r>
          </a:p>
          <a:p>
            <a:r>
              <a:rPr lang="en-US"/>
              <a:t>Used when the intent is to totally or partially ‘disconnect’ from the original repo</a:t>
            </a:r>
            <a:endParaRPr lang="en-US" dirty="0"/>
          </a:p>
          <a:p>
            <a:r>
              <a:rPr lang="en-US" dirty="0"/>
              <a:t>Like a clone, but creates a totally new GitHub repo in your account</a:t>
            </a:r>
          </a:p>
          <a:p>
            <a:r>
              <a:rPr lang="en-US" dirty="0"/>
              <a:t>Collaboration is still possible via pull requests</a:t>
            </a:r>
          </a:p>
          <a:p>
            <a:r>
              <a:rPr lang="en-US" dirty="0"/>
              <a:t>Users don’t need write access to your repo to collaborate</a:t>
            </a:r>
          </a:p>
          <a:p>
            <a:r>
              <a:rPr lang="en-US" dirty="0"/>
              <a:t>Full development history of the fork is not put into original</a:t>
            </a:r>
          </a:p>
          <a:p>
            <a:r>
              <a:rPr lang="en-US" dirty="0"/>
              <a:t>Merge is done on behalf of someone else</a:t>
            </a:r>
          </a:p>
        </p:txBody>
      </p:sp>
    </p:spTree>
    <p:extLst>
      <p:ext uri="{BB962C8B-B14F-4D97-AF65-F5344CB8AC3E}">
        <p14:creationId xmlns:p14="http://schemas.microsoft.com/office/powerpoint/2010/main" val="2429269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EDF4F-4AD6-1340-BA6E-EAFFDA373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4697"/>
          </a:xfrm>
        </p:spPr>
        <p:txBody>
          <a:bodyPr/>
          <a:lstStyle/>
          <a:p>
            <a:pPr algn="ctr"/>
            <a:r>
              <a:rPr lang="en-US" b="1" dirty="0"/>
              <a:t>Git – how does it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B3B74-6493-404C-AE68-58294FE06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9822"/>
            <a:ext cx="10515600" cy="4987141"/>
          </a:xfrm>
        </p:spPr>
        <p:txBody>
          <a:bodyPr/>
          <a:lstStyle/>
          <a:p>
            <a:r>
              <a:rPr lang="en-US" dirty="0"/>
              <a:t>Clone local copy of the repo (.git)</a:t>
            </a:r>
          </a:p>
          <a:p>
            <a:r>
              <a:rPr lang="en-US" dirty="0"/>
              <a:t>Central server not required</a:t>
            </a:r>
          </a:p>
          <a:p>
            <a:r>
              <a:rPr lang="en-US" dirty="0"/>
              <a:t>Not delta based</a:t>
            </a:r>
          </a:p>
          <a:p>
            <a:r>
              <a:rPr lang="en-US" dirty="0"/>
              <a:t>Every change is an entire new copy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296CB6-CE2D-AC47-A1A1-9D89F72E1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3194" y="1224061"/>
            <a:ext cx="4560509" cy="5461687"/>
          </a:xfrm>
          <a:prstGeom prst="rect">
            <a:avLst/>
          </a:prstGeom>
        </p:spPr>
      </p:pic>
      <p:sp>
        <p:nvSpPr>
          <p:cNvPr id="4" name="Donut 3">
            <a:extLst>
              <a:ext uri="{FF2B5EF4-FFF2-40B4-BE49-F238E27FC236}">
                <a16:creationId xmlns:a16="http://schemas.microsoft.com/office/drawing/2014/main" id="{4BD838E1-8602-4E4F-A0F2-002985B00C4C}"/>
              </a:ext>
            </a:extLst>
          </p:cNvPr>
          <p:cNvSpPr/>
          <p:nvPr/>
        </p:nvSpPr>
        <p:spPr>
          <a:xfrm>
            <a:off x="7654250" y="681037"/>
            <a:ext cx="3658395" cy="3211341"/>
          </a:xfrm>
          <a:prstGeom prst="donut">
            <a:avLst>
              <a:gd name="adj" fmla="val 6168"/>
            </a:avLst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126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5DBF1-A619-1B47-9164-B4F8DCB5B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Centralized git repos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B6555-0598-0C42-919F-69C3D32BC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Backed up</a:t>
            </a:r>
          </a:p>
          <a:p>
            <a:r>
              <a:rPr lang="en-US" dirty="0"/>
              <a:t>Secure =  TFA, SSH, OAuth, Personal access tokens</a:t>
            </a:r>
          </a:p>
          <a:p>
            <a:r>
              <a:rPr lang="en-US" dirty="0"/>
              <a:t>Public vs. private</a:t>
            </a:r>
          </a:p>
          <a:p>
            <a:r>
              <a:rPr lang="en-US" dirty="0"/>
              <a:t>Organizations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800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5DBF1-A619-1B47-9164-B4F8DCB5B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Web git interface</a:t>
            </a:r>
            <a:br>
              <a:rPr lang="en-US" b="1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360459-BF26-5943-9A71-7435D4F2EA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8788" y="1186249"/>
            <a:ext cx="9853789" cy="5306626"/>
          </a:xfrm>
        </p:spPr>
      </p:pic>
    </p:spTree>
    <p:extLst>
      <p:ext uri="{BB962C8B-B14F-4D97-AF65-F5344CB8AC3E}">
        <p14:creationId xmlns:p14="http://schemas.microsoft.com/office/powerpoint/2010/main" val="2025484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5DBF1-A619-1B47-9164-B4F8DCB5B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Web git interface UPDATE 6/21/20</a:t>
            </a:r>
            <a:br>
              <a:rPr lang="en-US" b="1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360459-BF26-5943-9A71-7435D4F2EA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" b="44857"/>
          <a:stretch/>
        </p:blipFill>
        <p:spPr>
          <a:xfrm>
            <a:off x="868789" y="1186249"/>
            <a:ext cx="9725640" cy="292608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BD576A-C599-8946-9083-D9BB184A2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29" y="4933453"/>
            <a:ext cx="11327027" cy="165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616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5DBF1-A619-1B47-9164-B4F8DCB5B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Issue Tracking</a:t>
            </a:r>
            <a:br>
              <a:rPr lang="en-US" b="1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27BAC2-74EB-6B4A-B56E-D6C78AD60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an Issue?</a:t>
            </a:r>
          </a:p>
          <a:p>
            <a:pPr lvl="1"/>
            <a:r>
              <a:rPr lang="en-US" dirty="0"/>
              <a:t>New features</a:t>
            </a:r>
          </a:p>
          <a:p>
            <a:pPr lvl="1"/>
            <a:r>
              <a:rPr lang="en-US" dirty="0"/>
              <a:t>Bugs</a:t>
            </a:r>
          </a:p>
          <a:p>
            <a:pPr lvl="1"/>
            <a:r>
              <a:rPr lang="en-US" dirty="0"/>
              <a:t>Resources</a:t>
            </a:r>
          </a:p>
          <a:p>
            <a:r>
              <a:rPr lang="en-US" dirty="0"/>
              <a:t>What is in an issue?</a:t>
            </a:r>
          </a:p>
          <a:p>
            <a:pPr lvl="1"/>
            <a:r>
              <a:rPr lang="en-US" dirty="0"/>
              <a:t>Description / Notes</a:t>
            </a:r>
          </a:p>
          <a:p>
            <a:pPr lvl="1"/>
            <a:r>
              <a:rPr lang="en-US" dirty="0"/>
              <a:t>Labels</a:t>
            </a:r>
          </a:p>
          <a:p>
            <a:pPr lvl="1"/>
            <a:r>
              <a:rPr lang="en-US" dirty="0"/>
              <a:t>Assignees</a:t>
            </a:r>
          </a:p>
          <a:p>
            <a:pPr lvl="1"/>
            <a:r>
              <a:rPr lang="en-US" dirty="0"/>
              <a:t>Notifications</a:t>
            </a:r>
          </a:p>
          <a:p>
            <a:pPr lvl="1"/>
            <a:r>
              <a:rPr lang="en-US" dirty="0"/>
              <a:t>Links to projects / milestone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448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5DBF1-A619-1B47-9164-B4F8DCB5B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Issue Tracking</a:t>
            </a:r>
            <a:br>
              <a:rPr lang="en-US" b="1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79E361-E4A0-9043-88FD-F696B7C9E8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8994" y="1109333"/>
            <a:ext cx="6812707" cy="5494753"/>
          </a:xfrm>
        </p:spPr>
      </p:pic>
    </p:spTree>
    <p:extLst>
      <p:ext uri="{BB962C8B-B14F-4D97-AF65-F5344CB8AC3E}">
        <p14:creationId xmlns:p14="http://schemas.microsoft.com/office/powerpoint/2010/main" val="2852650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5DBF1-A619-1B47-9164-B4F8DCB5B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Markdown</a:t>
            </a:r>
            <a:br>
              <a:rPr lang="en-US" b="1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3F9500-13D4-D943-BDE4-71B2A2465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103"/>
            <a:ext cx="10515600" cy="4891860"/>
          </a:xfrm>
        </p:spPr>
        <p:txBody>
          <a:bodyPr/>
          <a:lstStyle/>
          <a:p>
            <a:r>
              <a:rPr lang="en-US" dirty="0"/>
              <a:t>Text formatting</a:t>
            </a:r>
          </a:p>
          <a:p>
            <a:pPr lvl="1"/>
            <a:r>
              <a:rPr lang="en-US" dirty="0"/>
              <a:t># headings</a:t>
            </a:r>
          </a:p>
          <a:p>
            <a:pPr lvl="1"/>
            <a:r>
              <a:rPr lang="en-US" dirty="0"/>
              <a:t>* lists</a:t>
            </a:r>
          </a:p>
          <a:p>
            <a:pPr lvl="1"/>
            <a:r>
              <a:rPr lang="en-US" dirty="0"/>
              <a:t>1. numbered lists</a:t>
            </a:r>
          </a:p>
          <a:p>
            <a:pPr lvl="1"/>
            <a:r>
              <a:rPr lang="en-US" dirty="0"/>
              <a:t>**bold** *italic*</a:t>
            </a:r>
          </a:p>
          <a:p>
            <a:r>
              <a:rPr lang="en-US" dirty="0"/>
              <a:t>Links</a:t>
            </a:r>
          </a:p>
          <a:p>
            <a:pPr lvl="1"/>
            <a:r>
              <a:rPr lang="en-US" dirty="0"/>
              <a:t>[text](url)</a:t>
            </a:r>
          </a:p>
          <a:p>
            <a:r>
              <a:rPr lang="en-US" dirty="0"/>
              <a:t>People</a:t>
            </a:r>
          </a:p>
          <a:p>
            <a:pPr lvl="1"/>
            <a:r>
              <a:rPr lang="en-US" dirty="0"/>
              <a:t>‘at’ name</a:t>
            </a:r>
          </a:p>
          <a:p>
            <a:r>
              <a:rPr lang="en-US" dirty="0"/>
              <a:t>Readme.md</a:t>
            </a:r>
          </a:p>
        </p:txBody>
      </p:sp>
    </p:spTree>
    <p:extLst>
      <p:ext uri="{BB962C8B-B14F-4D97-AF65-F5344CB8AC3E}">
        <p14:creationId xmlns:p14="http://schemas.microsoft.com/office/powerpoint/2010/main" val="1513195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</TotalTime>
  <Words>604</Words>
  <Application>Microsoft Office PowerPoint</Application>
  <PresentationFormat>Widescreen</PresentationFormat>
  <Paragraphs>146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Github</vt:lpstr>
      <vt:lpstr>What is it? </vt:lpstr>
      <vt:lpstr>Git – how does it work?</vt:lpstr>
      <vt:lpstr>Centralized git repos </vt:lpstr>
      <vt:lpstr>Web git interface </vt:lpstr>
      <vt:lpstr>Web git interface UPDATE 6/21/20 </vt:lpstr>
      <vt:lpstr>Issue Tracking </vt:lpstr>
      <vt:lpstr>Issue Tracking </vt:lpstr>
      <vt:lpstr>Markdown </vt:lpstr>
      <vt:lpstr>Issues </vt:lpstr>
      <vt:lpstr>Projects </vt:lpstr>
      <vt:lpstr>Projects </vt:lpstr>
      <vt:lpstr>Project Column Automation </vt:lpstr>
      <vt:lpstr>Milestones </vt:lpstr>
      <vt:lpstr>Milestones </vt:lpstr>
      <vt:lpstr>Wiki </vt:lpstr>
      <vt:lpstr>Wiki </vt:lpstr>
      <vt:lpstr>Wiki </vt:lpstr>
      <vt:lpstr>Releases </vt:lpstr>
      <vt:lpstr>Releases </vt:lpstr>
      <vt:lpstr>Notifications </vt:lpstr>
      <vt:lpstr>Pull Requests (Merge Request) </vt:lpstr>
      <vt:lpstr>Pull Requests </vt:lpstr>
      <vt:lpstr>PowerPoint Presentation</vt:lpstr>
      <vt:lpstr>Forks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Github</dc:title>
  <dc:creator>Duane Strong</dc:creator>
  <cp:lastModifiedBy>Duane Strong</cp:lastModifiedBy>
  <cp:revision>4</cp:revision>
  <dcterms:created xsi:type="dcterms:W3CDTF">2020-09-05T18:35:19Z</dcterms:created>
  <dcterms:modified xsi:type="dcterms:W3CDTF">2023-09-06T17:47:19Z</dcterms:modified>
</cp:coreProperties>
</file>