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p:scale>
          <a:sx n="68" d="100"/>
          <a:sy n="68" d="100"/>
        </p:scale>
        <p:origin x="9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5C341-E76E-AB47-A999-9ACA0A97EB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49F895-57E0-F041-99A1-0C73FA8EFF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1A5AD5-7EC5-7740-8570-A62AF2442C68}"/>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5" name="Footer Placeholder 4">
            <a:extLst>
              <a:ext uri="{FF2B5EF4-FFF2-40B4-BE49-F238E27FC236}">
                <a16:creationId xmlns:a16="http://schemas.microsoft.com/office/drawing/2014/main" id="{A8ECBBA6-EB34-AC4F-A572-F9910494B2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2FA710-CF7A-5548-BDC7-1803500FCA05}"/>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2984083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B47C-5049-AC47-B799-8F322C0821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09B209-F7D6-8849-BF04-90BDBB8ACE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2650D0-59AF-0A49-BC47-B5B6F0476B65}"/>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5" name="Footer Placeholder 4">
            <a:extLst>
              <a:ext uri="{FF2B5EF4-FFF2-40B4-BE49-F238E27FC236}">
                <a16:creationId xmlns:a16="http://schemas.microsoft.com/office/drawing/2014/main" id="{084BD993-0578-FC4B-BD59-5F7118E9B2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AC72F0B-A543-224E-959A-9F0BDF62C99B}"/>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96997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30FCC6-CB3D-9544-9616-884AA17F16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5F972E4-706C-704D-8137-C6F67424CE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72A91-FE11-F047-9BE4-1C832C3B5672}"/>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5" name="Footer Placeholder 4">
            <a:extLst>
              <a:ext uri="{FF2B5EF4-FFF2-40B4-BE49-F238E27FC236}">
                <a16:creationId xmlns:a16="http://schemas.microsoft.com/office/drawing/2014/main" id="{51A78957-2A63-3F40-A5EF-8825BDDE8C1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665B9E-AE71-D64A-BCE6-38492CBBB887}"/>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1778589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A6FEE-9FC5-A84C-9DEE-9EACFAE519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53342B-6A07-CE4C-9381-01075AEC12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448E78-6EF9-4642-8D04-2E2B3E5348A9}"/>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5" name="Footer Placeholder 4">
            <a:extLst>
              <a:ext uri="{FF2B5EF4-FFF2-40B4-BE49-F238E27FC236}">
                <a16:creationId xmlns:a16="http://schemas.microsoft.com/office/drawing/2014/main" id="{9F591B0B-1C3C-E743-B925-1589D8EB2C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761E263-350F-6141-A932-B99177563B1C}"/>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376632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B8C7-6F32-314B-903E-97C7EE2F60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283745-E033-E948-89AE-24712C3C4D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2EDEAA-1073-6540-99FA-ADCD448C3CFE}"/>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5" name="Footer Placeholder 4">
            <a:extLst>
              <a:ext uri="{FF2B5EF4-FFF2-40B4-BE49-F238E27FC236}">
                <a16:creationId xmlns:a16="http://schemas.microsoft.com/office/drawing/2014/main" id="{F105CABE-6611-6B42-A25B-0EF93947C14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346522E-1879-7247-A517-758629AC6EC6}"/>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376761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BB71-43C2-3D46-A012-391F8116D6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1D3A26-3443-D449-B443-0398461223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88A110-BB94-1244-91C7-2CA5957B5D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8B6B5D-7BA3-7346-AB39-23659855F28F}"/>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6" name="Footer Placeholder 5">
            <a:extLst>
              <a:ext uri="{FF2B5EF4-FFF2-40B4-BE49-F238E27FC236}">
                <a16:creationId xmlns:a16="http://schemas.microsoft.com/office/drawing/2014/main" id="{3592BF8C-5C09-FC48-A297-92D447B475F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91B400-71A2-E444-BBB6-2C1FCE4BC743}"/>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241887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9077F-25F5-C64F-B43F-F80132EB3F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CB8EE6-E90E-3D41-8168-A4B65FABFD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9AF5FB-D04F-5344-8897-566AAEE5F6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F7A537-075B-2144-B610-61F9046C0B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45A274-A30A-F548-8513-2900467285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2A96C6-A757-E349-BE3A-083561D8E689}"/>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8" name="Footer Placeholder 7">
            <a:extLst>
              <a:ext uri="{FF2B5EF4-FFF2-40B4-BE49-F238E27FC236}">
                <a16:creationId xmlns:a16="http://schemas.microsoft.com/office/drawing/2014/main" id="{6E53F0DB-4DC2-4941-B066-8DE47DC44D1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64D097F-5E22-C349-A901-0BFBAAD712B2}"/>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306708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56FFB-4B54-614A-9111-FA4D96E6CC6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F80963-72B4-114B-A3B4-B291BF749591}"/>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4" name="Footer Placeholder 3">
            <a:extLst>
              <a:ext uri="{FF2B5EF4-FFF2-40B4-BE49-F238E27FC236}">
                <a16:creationId xmlns:a16="http://schemas.microsoft.com/office/drawing/2014/main" id="{6D8F57E6-F637-6D4E-8E49-D09F44DB2AC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17E1431-B6F6-104A-BE0F-7EBF3B01B578}"/>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101553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190441-64C8-5142-BA11-77D565DC10B2}"/>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3" name="Footer Placeholder 2">
            <a:extLst>
              <a:ext uri="{FF2B5EF4-FFF2-40B4-BE49-F238E27FC236}">
                <a16:creationId xmlns:a16="http://schemas.microsoft.com/office/drawing/2014/main" id="{F5AD73A7-1287-E54E-A152-0B31203610B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CBC20E9-6902-394A-894C-D5834C9871F6}"/>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109242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E84DE-0F27-A04A-A2F0-BB9653392A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0990B53-DE10-8E47-9BAF-EEB68D86B4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6624A3-DC5D-2643-91C2-B175C8BA7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F1BD25-3879-E54E-B95F-93CB05F35114}"/>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6" name="Footer Placeholder 5">
            <a:extLst>
              <a:ext uri="{FF2B5EF4-FFF2-40B4-BE49-F238E27FC236}">
                <a16:creationId xmlns:a16="http://schemas.microsoft.com/office/drawing/2014/main" id="{07EEF3DC-C186-7B4E-9340-BE25CFF5936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C3CE082-0AC3-6E4A-90B4-CA59AD74D881}"/>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92064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0B6CA-B9A5-CD42-ABC4-A08CF4C7D7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29F6BB-C184-9143-9C4B-5C45A3A59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1CD2E35-3A33-EB48-BD1F-503AB9E3B9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169732-E404-0B46-B7B5-25A07D1544FE}"/>
              </a:ext>
            </a:extLst>
          </p:cNvPr>
          <p:cNvSpPr>
            <a:spLocks noGrp="1"/>
          </p:cNvSpPr>
          <p:nvPr>
            <p:ph type="dt" sz="half" idx="10"/>
          </p:nvPr>
        </p:nvSpPr>
        <p:spPr/>
        <p:txBody>
          <a:bodyPr/>
          <a:lstStyle/>
          <a:p>
            <a:fld id="{F99A45C7-C0D3-2041-8667-0A07A0A04317}" type="datetimeFigureOut">
              <a:rPr lang="en-US" smtClean="0"/>
              <a:t>9/5/2023</a:t>
            </a:fld>
            <a:endParaRPr lang="en-US" dirty="0"/>
          </a:p>
        </p:txBody>
      </p:sp>
      <p:sp>
        <p:nvSpPr>
          <p:cNvPr id="6" name="Footer Placeholder 5">
            <a:extLst>
              <a:ext uri="{FF2B5EF4-FFF2-40B4-BE49-F238E27FC236}">
                <a16:creationId xmlns:a16="http://schemas.microsoft.com/office/drawing/2014/main" id="{6807D0E5-778F-C64F-968E-42D85ECE106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61D53FC-9094-C443-BAE0-60D0828721C0}"/>
              </a:ext>
            </a:extLst>
          </p:cNvPr>
          <p:cNvSpPr>
            <a:spLocks noGrp="1"/>
          </p:cNvSpPr>
          <p:nvPr>
            <p:ph type="sldNum" sz="quarter" idx="12"/>
          </p:nvPr>
        </p:nvSpPr>
        <p:spPr/>
        <p:txBody>
          <a:bodyPr/>
          <a:lstStyle/>
          <a:p>
            <a:fld id="{89642122-06E0-754D-8138-0E0DA68EC2EC}" type="slidenum">
              <a:rPr lang="en-US" smtClean="0"/>
              <a:t>‹#›</a:t>
            </a:fld>
            <a:endParaRPr lang="en-US" dirty="0"/>
          </a:p>
        </p:txBody>
      </p:sp>
    </p:spTree>
    <p:extLst>
      <p:ext uri="{BB962C8B-B14F-4D97-AF65-F5344CB8AC3E}">
        <p14:creationId xmlns:p14="http://schemas.microsoft.com/office/powerpoint/2010/main" val="3023915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5F6194-98D6-F845-98A1-431A8B35F5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8DE159F-E407-1849-8FC1-E48EDF94CA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0C3E21-D8EA-694E-8C17-B29A63E15B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9A45C7-C0D3-2041-8667-0A07A0A04317}" type="datetimeFigureOut">
              <a:rPr lang="en-US" smtClean="0"/>
              <a:t>9/5/2023</a:t>
            </a:fld>
            <a:endParaRPr lang="en-US" dirty="0"/>
          </a:p>
        </p:txBody>
      </p:sp>
      <p:sp>
        <p:nvSpPr>
          <p:cNvPr id="5" name="Footer Placeholder 4">
            <a:extLst>
              <a:ext uri="{FF2B5EF4-FFF2-40B4-BE49-F238E27FC236}">
                <a16:creationId xmlns:a16="http://schemas.microsoft.com/office/drawing/2014/main" id="{AB63F0FE-2888-9349-9A7E-09F86F0E1C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48F2FAA-DEE7-BD4C-B9D5-F41B1DD4F6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42122-06E0-754D-8138-0E0DA68EC2EC}" type="slidenum">
              <a:rPr lang="en-US" smtClean="0"/>
              <a:t>‹#›</a:t>
            </a:fld>
            <a:endParaRPr lang="en-US" dirty="0"/>
          </a:p>
        </p:txBody>
      </p:sp>
    </p:spTree>
    <p:extLst>
      <p:ext uri="{BB962C8B-B14F-4D97-AF65-F5344CB8AC3E}">
        <p14:creationId xmlns:p14="http://schemas.microsoft.com/office/powerpoint/2010/main" val="2881015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embedded.com/shared/printableArticle.jhtml?articleID=50900224" TargetMode="External"/><Relationship Id="rId2" Type="http://schemas.openxmlformats.org/officeDocument/2006/relationships/hyperlink" Target="http://www.embedded.com/shared/printableArticle.jhtml?articleID=26807176" TargetMode="External"/><Relationship Id="rId1" Type="http://schemas.openxmlformats.org/officeDocument/2006/relationships/slideLayout" Target="../slideLayouts/slideLayout2.xml"/><Relationship Id="rId6" Type="http://schemas.openxmlformats.org/officeDocument/2006/relationships/hyperlink" Target="http://www.embedded.com/shared/printableArticle.jhtml?articleID=9900563" TargetMode="External"/><Relationship Id="rId5" Type="http://schemas.openxmlformats.org/officeDocument/2006/relationships/hyperlink" Target="http://www.embedded.com/shared/printableArticle.jhtml?articleID=9900352" TargetMode="External"/><Relationship Id="rId4" Type="http://schemas.openxmlformats.org/officeDocument/2006/relationships/hyperlink" Target="http://www.embedded.com/shared/printableArticle.jhtml?articleID=5530182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7">
            <a:extLst>
              <a:ext uri="{FF2B5EF4-FFF2-40B4-BE49-F238E27FC236}">
                <a16:creationId xmlns:a16="http://schemas.microsoft.com/office/drawing/2014/main" id="{46F1F2C8-798B-4CCE-A851-94AFAF350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07BD98-44A1-884F-ABCC-6AB2B85685A7}"/>
              </a:ext>
            </a:extLst>
          </p:cNvPr>
          <p:cNvSpPr>
            <a:spLocks noGrp="1"/>
          </p:cNvSpPr>
          <p:nvPr>
            <p:ph type="ctrTitle"/>
          </p:nvPr>
        </p:nvSpPr>
        <p:spPr>
          <a:xfrm>
            <a:off x="970908" y="1331572"/>
            <a:ext cx="5679274" cy="3337410"/>
          </a:xfrm>
        </p:spPr>
        <p:txBody>
          <a:bodyPr>
            <a:normAutofit fontScale="90000"/>
          </a:bodyPr>
          <a:lstStyle/>
          <a:p>
            <a:pPr algn="l"/>
            <a:r>
              <a:rPr lang="en-US" dirty="0"/>
              <a:t>Methods of Hardware Access in C++</a:t>
            </a:r>
            <a:br>
              <a:rPr lang="en-US" sz="1800" b="1" kern="50" dirty="0">
                <a:effectLst/>
                <a:latin typeface="Arial" panose="020B0604020202020204" pitchFamily="34" charset="0"/>
              </a:rPr>
            </a:br>
            <a:endParaRPr lang="en-US" dirty="0"/>
          </a:p>
        </p:txBody>
      </p:sp>
      <p:sp>
        <p:nvSpPr>
          <p:cNvPr id="3" name="Subtitle 2">
            <a:extLst>
              <a:ext uri="{FF2B5EF4-FFF2-40B4-BE49-F238E27FC236}">
                <a16:creationId xmlns:a16="http://schemas.microsoft.com/office/drawing/2014/main" id="{4761ED70-2FC6-3048-998E-2B3D2F1CE191}"/>
              </a:ext>
            </a:extLst>
          </p:cNvPr>
          <p:cNvSpPr>
            <a:spLocks noGrp="1"/>
          </p:cNvSpPr>
          <p:nvPr>
            <p:ph type="subTitle" idx="1"/>
          </p:nvPr>
        </p:nvSpPr>
        <p:spPr>
          <a:xfrm>
            <a:off x="970908" y="3700594"/>
            <a:ext cx="5425781" cy="1655762"/>
          </a:xfrm>
        </p:spPr>
        <p:txBody>
          <a:bodyPr>
            <a:normAutofit/>
          </a:bodyPr>
          <a:lstStyle/>
          <a:p>
            <a:pPr algn="l"/>
            <a:endParaRPr lang="en-US" sz="2000" dirty="0"/>
          </a:p>
          <a:p>
            <a:pPr algn="l"/>
            <a:r>
              <a:rPr lang="en-US" sz="2000" dirty="0"/>
              <a:t> Duane Strong</a:t>
            </a:r>
          </a:p>
          <a:p>
            <a:pPr algn="l"/>
            <a:r>
              <a:rPr lang="en-US" sz="2000" dirty="0"/>
              <a:t>Strong Engineering LLC</a:t>
            </a:r>
          </a:p>
          <a:p>
            <a:pPr algn="l"/>
            <a:r>
              <a:rPr lang="en-US" sz="2000" dirty="0"/>
              <a:t>duanes@strongenging.com</a:t>
            </a:r>
          </a:p>
          <a:p>
            <a:pPr algn="l"/>
            <a:endParaRPr lang="en-US" sz="2000" dirty="0"/>
          </a:p>
        </p:txBody>
      </p:sp>
      <p:sp>
        <p:nvSpPr>
          <p:cNvPr id="10" name="Freeform: Shape 9">
            <a:extLst>
              <a:ext uri="{FF2B5EF4-FFF2-40B4-BE49-F238E27FC236}">
                <a16:creationId xmlns:a16="http://schemas.microsoft.com/office/drawing/2014/main" id="{755E9CD0-04B0-4A3C-B291-AD913379C7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11">
            <a:extLst>
              <a:ext uri="{FF2B5EF4-FFF2-40B4-BE49-F238E27FC236}">
                <a16:creationId xmlns:a16="http://schemas.microsoft.com/office/drawing/2014/main" id="{1DD8BF3B-6066-418C-8D1A-75C5E396F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80BC66F9-7A74-4286-AD22-1174052CC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02394"/>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D8142CC3-2B5C-48E6-9DF0-6C8ACBAF23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7" name="Straight Connector 17">
            <a:extLst>
              <a:ext uri="{FF2B5EF4-FFF2-40B4-BE49-F238E27FC236}">
                <a16:creationId xmlns:a16="http://schemas.microsoft.com/office/drawing/2014/main" id="{7B2D303B-3DD0-4319-9EAD-361847FEC7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8" name="Freeform: Shape 19">
            <a:extLst>
              <a:ext uri="{FF2B5EF4-FFF2-40B4-BE49-F238E27FC236}">
                <a16:creationId xmlns:a16="http://schemas.microsoft.com/office/drawing/2014/main" id="{46A89C79-8EF3-4AF9-B3D9-59A883F41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9" name="Arc 21">
            <a:extLst>
              <a:ext uri="{FF2B5EF4-FFF2-40B4-BE49-F238E27FC236}">
                <a16:creationId xmlns:a16="http://schemas.microsoft.com/office/drawing/2014/main" id="{EFE5CE34-4543-42E5-B82C-1F3D12422C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72AF41FE-63D7-4695-81D2-66D2510E4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logo&#10;&#10;Description automatically generated">
            <a:extLst>
              <a:ext uri="{FF2B5EF4-FFF2-40B4-BE49-F238E27FC236}">
                <a16:creationId xmlns:a16="http://schemas.microsoft.com/office/drawing/2014/main" id="{8DDD4492-29D2-47E6-8334-041AD95A36A9}"/>
              </a:ext>
            </a:extLst>
          </p:cNvPr>
          <p:cNvPicPr>
            <a:picLocks noChangeAspect="1"/>
          </p:cNvPicPr>
          <p:nvPr/>
        </p:nvPicPr>
        <p:blipFill>
          <a:blip r:embed="rId2"/>
          <a:stretch>
            <a:fillRect/>
          </a:stretch>
        </p:blipFill>
        <p:spPr>
          <a:xfrm>
            <a:off x="847854" y="504639"/>
            <a:ext cx="3810000" cy="762000"/>
          </a:xfrm>
          <a:prstGeom prst="rect">
            <a:avLst/>
          </a:prstGeom>
        </p:spPr>
      </p:pic>
    </p:spTree>
    <p:extLst>
      <p:ext uri="{BB962C8B-B14F-4D97-AF65-F5344CB8AC3E}">
        <p14:creationId xmlns:p14="http://schemas.microsoft.com/office/powerpoint/2010/main" val="2370410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structures or classes and enumerations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92500" lnSpcReduction="10000"/>
          </a:bodyPr>
          <a:lstStyle/>
          <a:p>
            <a:pPr marL="0" marR="0" indent="0">
              <a:spcBef>
                <a:spcPts val="0"/>
              </a:spcBef>
              <a:spcAft>
                <a:spcPts val="0"/>
              </a:spcAft>
              <a:buNone/>
            </a:pPr>
            <a:r>
              <a:rPr lang="en-US" dirty="0"/>
              <a:t>While not technically necessary, changing the struct to a class yields a more familiar context to add public and protected sections, enumerations scoped inside the class, and inline macros to replace preprocessor macros.</a:t>
            </a:r>
          </a:p>
          <a:p>
            <a:pPr marL="0" marR="0" indent="0">
              <a:spcBef>
                <a:spcPts val="0"/>
              </a:spcBef>
              <a:spcAft>
                <a:spcPts val="0"/>
              </a:spcAft>
              <a:buNone/>
            </a:pPr>
            <a:endParaRPr lang="en-US" dirty="0"/>
          </a:p>
          <a:p>
            <a:pPr marL="0" indent="0">
              <a:spcBef>
                <a:spcPts val="0"/>
              </a:spcBef>
              <a:buNone/>
            </a:pPr>
            <a:r>
              <a:rPr lang="en-US" dirty="0"/>
              <a:t>The use of enumerations for integral constants is preferred over const unsigned because enumerations provide a one step declaration and assignment, and there are cases where the compiler can not eliminate creating storage for the const since the optimizer can not always tell if no code is going to take the address of the constant, whereas enumerations are always only used as immediate operands because a reference to an </a:t>
            </a:r>
            <a:r>
              <a:rPr lang="en-US" dirty="0" err="1"/>
              <a:t>enum</a:t>
            </a:r>
            <a:r>
              <a:rPr lang="en-US" dirty="0"/>
              <a:t> is not allowed.</a:t>
            </a:r>
          </a:p>
          <a:p>
            <a:pPr marL="0" marR="0" indent="0">
              <a:spcBef>
                <a:spcPts val="0"/>
              </a:spcBef>
              <a:spcAft>
                <a:spcPts val="0"/>
              </a:spcAft>
              <a:buNone/>
            </a:pPr>
            <a:endParaRPr lang="en-US" dirty="0"/>
          </a:p>
          <a:p>
            <a:pPr marL="0" marR="0" indent="0">
              <a:spcBef>
                <a:spcPts val="0"/>
              </a:spcBef>
              <a:spcAft>
                <a:spcPts val="0"/>
              </a:spcAft>
              <a:buNone/>
            </a:pPr>
            <a:r>
              <a:rPr lang="en-US" dirty="0"/>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2963994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structures or classes and enumerations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7"/>
            <a:ext cx="10515600" cy="4946551"/>
          </a:xfrm>
        </p:spPr>
        <p:txBody>
          <a:bodyPr>
            <a:normAutofit fontScale="32500" lnSpcReduction="20000"/>
          </a:bodyPr>
          <a:lstStyle/>
          <a:p>
            <a:pPr marL="0" marR="0" indent="0">
              <a:spcBef>
                <a:spcPts val="0"/>
              </a:spcBef>
              <a:spcAft>
                <a:spcPts val="0"/>
              </a:spcAft>
              <a:buNone/>
            </a:pPr>
            <a:r>
              <a:rPr lang="en-US" sz="3400" dirty="0">
                <a:solidFill>
                  <a:srgbClr val="0000FF"/>
                </a:solidFill>
                <a:effectLst/>
                <a:latin typeface="Courier New" panose="02070309020205020404" pitchFamily="49" charset="0"/>
                <a:ea typeface="Times New Roman" panose="02020603050405020304" pitchFamily="18" charset="0"/>
              </a:rPr>
              <a:t>class</a:t>
            </a:r>
            <a:r>
              <a:rPr lang="en-US" sz="3400" dirty="0">
                <a:effectLst/>
                <a:latin typeface="Courier New" panose="02070309020205020404" pitchFamily="49" charset="0"/>
                <a:ea typeface="Times New Roman" panose="02020603050405020304" pitchFamily="18" charset="0"/>
              </a:rPr>
              <a:t> </a:t>
            </a:r>
            <a:r>
              <a:rPr lang="en-US" sz="3400" dirty="0" err="1">
                <a:effectLst/>
                <a:latin typeface="Courier New" panose="02070309020205020404" pitchFamily="49" charset="0"/>
                <a:ea typeface="Times New Roman" panose="02020603050405020304" pitchFamily="18" charset="0"/>
              </a:rPr>
              <a:t>UartRegs</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public:</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volatile</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unsigned</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char</a:t>
            </a:r>
            <a:r>
              <a:rPr lang="en-US" sz="3400" dirty="0">
                <a:effectLst/>
                <a:latin typeface="Courier New" panose="02070309020205020404" pitchFamily="49" charset="0"/>
                <a:ea typeface="Times New Roman" panose="02020603050405020304" pitchFamily="18" charset="0"/>
              </a:rPr>
              <a:t> </a:t>
            </a:r>
            <a:r>
              <a:rPr lang="en-US" sz="3400" dirty="0" err="1">
                <a:effectLst/>
                <a:latin typeface="Courier New" panose="02070309020205020404" pitchFamily="49" charset="0"/>
                <a:ea typeface="Times New Roman" panose="02020603050405020304" pitchFamily="18" charset="0"/>
              </a:rPr>
              <a:t>ucUmr</a:t>
            </a:r>
            <a:r>
              <a:rPr lang="en-US" sz="3400" dirty="0">
                <a:effectLst/>
                <a:latin typeface="Courier New" panose="02070309020205020404" pitchFamily="49" charset="0"/>
                <a:ea typeface="Times New Roman" panose="02020603050405020304" pitchFamily="18" charset="0"/>
              </a:rPr>
              <a:t>;       </a:t>
            </a:r>
            <a:r>
              <a:rPr lang="en-US" sz="3400" dirty="0">
                <a:solidFill>
                  <a:srgbClr val="008000"/>
                </a:solidFill>
                <a:effectLst/>
                <a:latin typeface="Courier New" panose="02070309020205020404" pitchFamily="49" charset="0"/>
                <a:ea typeface="Times New Roman" panose="02020603050405020304" pitchFamily="18" charset="0"/>
              </a:rPr>
              <a:t>// mode registers 1/2 (</a:t>
            </a:r>
            <a:r>
              <a:rPr lang="en-US" sz="3400" dirty="0" err="1">
                <a:solidFill>
                  <a:srgbClr val="008000"/>
                </a:solidFill>
                <a:effectLst/>
                <a:latin typeface="Courier New" panose="02070309020205020404" pitchFamily="49" charset="0"/>
                <a:ea typeface="Times New Roman" panose="02020603050405020304" pitchFamily="18" charset="0"/>
              </a:rPr>
              <a:t>rw</a:t>
            </a:r>
            <a:r>
              <a:rPr lang="en-US" sz="3400" dirty="0">
                <a:solidFill>
                  <a:srgbClr val="008000"/>
                </a:solidFill>
                <a:effectLst/>
                <a:latin typeface="Courier New" panose="02070309020205020404" pitchFamily="49" charset="0"/>
                <a:ea typeface="Times New Roman" panose="02020603050405020304" pitchFamily="18" charset="0"/>
              </a:rPr>
              <a:t> - flips to other reg)</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unsigned</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char</a:t>
            </a:r>
            <a:r>
              <a:rPr lang="en-US" sz="3400" dirty="0">
                <a:effectLst/>
                <a:latin typeface="Courier New" panose="02070309020205020404" pitchFamily="49" charset="0"/>
                <a:ea typeface="Times New Roman" panose="02020603050405020304" pitchFamily="18" charset="0"/>
              </a:rPr>
              <a:t> skip[3];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volatile</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unsigned</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char</a:t>
            </a:r>
            <a:r>
              <a:rPr lang="en-US" sz="3400" dirty="0">
                <a:effectLst/>
                <a:latin typeface="Courier New" panose="02070309020205020404" pitchFamily="49" charset="0"/>
                <a:ea typeface="Times New Roman" panose="02020603050405020304" pitchFamily="18" charset="0"/>
              </a:rPr>
              <a:t> </a:t>
            </a:r>
            <a:r>
              <a:rPr lang="en-US" sz="3400" dirty="0" err="1">
                <a:effectLst/>
                <a:latin typeface="Courier New" panose="02070309020205020404" pitchFamily="49" charset="0"/>
                <a:ea typeface="Times New Roman" panose="02020603050405020304" pitchFamily="18" charset="0"/>
              </a:rPr>
              <a:t>ucUsrUcsr</a:t>
            </a:r>
            <a:r>
              <a:rPr lang="en-US" sz="3400" dirty="0">
                <a:effectLst/>
                <a:latin typeface="Courier New" panose="02070309020205020404" pitchFamily="49" charset="0"/>
                <a:ea typeface="Times New Roman" panose="02020603050405020304" pitchFamily="18" charset="0"/>
              </a:rPr>
              <a:t>;   </a:t>
            </a:r>
            <a:r>
              <a:rPr lang="en-US" sz="3400" dirty="0">
                <a:solidFill>
                  <a:srgbClr val="008000"/>
                </a:solidFill>
                <a:effectLst/>
                <a:latin typeface="Courier New" panose="02070309020205020404" pitchFamily="49" charset="0"/>
                <a:ea typeface="Times New Roman" panose="02020603050405020304" pitchFamily="18" charset="0"/>
              </a:rPr>
              <a:t>// status register(r) + clock select register (w)</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unsigned</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char</a:t>
            </a:r>
            <a:r>
              <a:rPr lang="en-US" sz="3400" dirty="0">
                <a:effectLst/>
                <a:latin typeface="Courier New" panose="02070309020205020404" pitchFamily="49" charset="0"/>
                <a:ea typeface="Times New Roman" panose="02020603050405020304" pitchFamily="18" charset="0"/>
              </a:rPr>
              <a:t> skip1[3];</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volatile</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unsigned</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char</a:t>
            </a:r>
            <a:r>
              <a:rPr lang="en-US" sz="3400" dirty="0">
                <a:effectLst/>
                <a:latin typeface="Courier New" panose="02070309020205020404" pitchFamily="49" charset="0"/>
                <a:ea typeface="Times New Roman" panose="02020603050405020304" pitchFamily="18" charset="0"/>
              </a:rPr>
              <a:t> </a:t>
            </a:r>
            <a:r>
              <a:rPr lang="en-US" sz="3400" dirty="0" err="1">
                <a:effectLst/>
                <a:latin typeface="Courier New" panose="02070309020205020404" pitchFamily="49" charset="0"/>
                <a:ea typeface="Times New Roman" panose="02020603050405020304" pitchFamily="18" charset="0"/>
              </a:rPr>
              <a:t>ucUcr</a:t>
            </a:r>
            <a:r>
              <a:rPr lang="en-US" sz="3400" dirty="0">
                <a:effectLst/>
                <a:latin typeface="Courier New" panose="02070309020205020404" pitchFamily="49" charset="0"/>
                <a:ea typeface="Times New Roman" panose="02020603050405020304" pitchFamily="18" charset="0"/>
              </a:rPr>
              <a:t>;       </a:t>
            </a:r>
            <a:r>
              <a:rPr lang="en-US" sz="3400" dirty="0">
                <a:solidFill>
                  <a:srgbClr val="008000"/>
                </a:solidFill>
                <a:effectLst/>
                <a:latin typeface="Courier New" panose="02070309020205020404" pitchFamily="49" charset="0"/>
                <a:ea typeface="Times New Roman" panose="02020603050405020304" pitchFamily="18" charset="0"/>
              </a:rPr>
              <a:t>// command register (wo)</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unsigned</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char</a:t>
            </a:r>
            <a:r>
              <a:rPr lang="en-US" sz="3400" dirty="0">
                <a:effectLst/>
                <a:latin typeface="Courier New" panose="02070309020205020404" pitchFamily="49" charset="0"/>
                <a:ea typeface="Times New Roman" panose="02020603050405020304" pitchFamily="18" charset="0"/>
              </a:rPr>
              <a:t>  skip2[3];</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err="1">
                <a:solidFill>
                  <a:srgbClr val="0000FF"/>
                </a:solidFill>
                <a:effectLst/>
                <a:latin typeface="Courier New" panose="02070309020205020404" pitchFamily="49" charset="0"/>
                <a:ea typeface="Times New Roman" panose="02020603050405020304" pitchFamily="18" charset="0"/>
              </a:rPr>
              <a:t>enum</a:t>
            </a:r>
            <a:r>
              <a:rPr lang="en-US" sz="3400" dirty="0">
                <a:effectLst/>
                <a:latin typeface="Courier New" panose="02070309020205020404" pitchFamily="49" charset="0"/>
                <a:ea typeface="Times New Roman" panose="02020603050405020304" pitchFamily="18" charset="0"/>
              </a:rPr>
              <a:t> </a:t>
            </a:r>
            <a:r>
              <a:rPr lang="en-US" sz="3400" dirty="0" err="1">
                <a:effectLst/>
                <a:latin typeface="Courier New" panose="02070309020205020404" pitchFamily="49" charset="0"/>
                <a:ea typeface="Times New Roman" panose="02020603050405020304" pitchFamily="18" charset="0"/>
              </a:rPr>
              <a:t>tUmrBits</a:t>
            </a: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solidFill>
                  <a:srgbClr val="008000"/>
                </a:solidFill>
                <a:effectLst/>
                <a:latin typeface="Courier New" panose="02070309020205020404" pitchFamily="49" charset="0"/>
                <a:ea typeface="Times New Roman" panose="02020603050405020304" pitchFamily="18" charset="0"/>
              </a:rPr>
              <a:t>// UART Mode Register bits</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OP      = 0x04,     </a:t>
            </a:r>
            <a:r>
              <a:rPr lang="en-US" sz="3400" dirty="0">
                <a:solidFill>
                  <a:srgbClr val="008000"/>
                </a:solidFill>
                <a:effectLst/>
                <a:latin typeface="Courier New" panose="02070309020205020404" pitchFamily="49" charset="0"/>
                <a:ea typeface="Times New Roman" panose="02020603050405020304" pitchFamily="18" charset="0"/>
              </a:rPr>
              <a:t>// odd parity</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static</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inline</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unsigned</a:t>
            </a:r>
            <a:r>
              <a:rPr lang="en-US" sz="3400" dirty="0">
                <a:effectLst/>
                <a:latin typeface="Courier New" panose="02070309020205020404" pitchFamily="49" charset="0"/>
                <a:ea typeface="Times New Roman" panose="02020603050405020304" pitchFamily="18" charset="0"/>
              </a:rPr>
              <a:t> </a:t>
            </a:r>
            <a:r>
              <a:rPr lang="en-US" sz="3400" dirty="0">
                <a:solidFill>
                  <a:srgbClr val="0000FF"/>
                </a:solidFill>
                <a:effectLst/>
                <a:latin typeface="Courier New" panose="02070309020205020404" pitchFamily="49" charset="0"/>
                <a:ea typeface="Times New Roman" panose="02020603050405020304" pitchFamily="18" charset="0"/>
              </a:rPr>
              <a:t>char</a:t>
            </a:r>
            <a:r>
              <a:rPr lang="en-US" sz="3400" dirty="0">
                <a:effectLst/>
                <a:latin typeface="Courier New" panose="02070309020205020404" pitchFamily="49" charset="0"/>
                <a:ea typeface="Times New Roman" panose="02020603050405020304" pitchFamily="18" charset="0"/>
              </a:rPr>
              <a:t> BPC( </a:t>
            </a:r>
            <a:r>
              <a:rPr lang="en-US" sz="3400" dirty="0">
                <a:solidFill>
                  <a:srgbClr val="0000FF"/>
                </a:solidFill>
                <a:effectLst/>
                <a:latin typeface="Courier New" panose="02070309020205020404" pitchFamily="49" charset="0"/>
                <a:ea typeface="Times New Roman" panose="02020603050405020304" pitchFamily="18" charset="0"/>
              </a:rPr>
              <a:t>int</a:t>
            </a:r>
            <a:r>
              <a:rPr lang="en-US" sz="3400" dirty="0">
                <a:effectLst/>
                <a:latin typeface="Courier New" panose="02070309020205020404" pitchFamily="49" charset="0"/>
                <a:ea typeface="Times New Roman" panose="02020603050405020304" pitchFamily="18" charset="0"/>
              </a:rPr>
              <a:t> n ) { </a:t>
            </a:r>
            <a:r>
              <a:rPr lang="en-US" sz="3400" dirty="0">
                <a:solidFill>
                  <a:srgbClr val="0000FF"/>
                </a:solidFill>
                <a:effectLst/>
                <a:latin typeface="Courier New" panose="02070309020205020404" pitchFamily="49" charset="0"/>
                <a:ea typeface="Times New Roman" panose="02020603050405020304" pitchFamily="18" charset="0"/>
              </a:rPr>
              <a:t>return</a:t>
            </a:r>
            <a:r>
              <a:rPr lang="en-US" sz="3400" dirty="0">
                <a:effectLst/>
                <a:latin typeface="Courier New" panose="02070309020205020404" pitchFamily="49" charset="0"/>
                <a:ea typeface="Times New Roman" panose="02020603050405020304" pitchFamily="18" charset="0"/>
              </a:rPr>
              <a:t> n-5;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err="1">
                <a:solidFill>
                  <a:srgbClr val="0000FF"/>
                </a:solidFill>
                <a:effectLst/>
                <a:latin typeface="Courier New" panose="02070309020205020404" pitchFamily="49" charset="0"/>
                <a:ea typeface="Times New Roman" panose="02020603050405020304" pitchFamily="18" charset="0"/>
              </a:rPr>
              <a:t>enum</a:t>
            </a:r>
            <a:r>
              <a:rPr lang="en-US" sz="3400" dirty="0">
                <a:effectLst/>
                <a:latin typeface="Courier New" panose="02070309020205020404" pitchFamily="49" charset="0"/>
                <a:ea typeface="Times New Roman" panose="02020603050405020304" pitchFamily="18" charset="0"/>
              </a:rPr>
              <a:t> </a:t>
            </a:r>
            <a:r>
              <a:rPr lang="en-US" sz="3400" dirty="0" err="1">
                <a:effectLst/>
                <a:latin typeface="Courier New" panose="02070309020205020404" pitchFamily="49" charset="0"/>
                <a:ea typeface="Times New Roman" panose="02020603050405020304" pitchFamily="18" charset="0"/>
              </a:rPr>
              <a:t>tUsrUcsrBits</a:t>
            </a: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solidFill>
                  <a:srgbClr val="008000"/>
                </a:solidFill>
                <a:effectLst/>
                <a:latin typeface="Courier New" panose="02070309020205020404" pitchFamily="49" charset="0"/>
                <a:ea typeface="Times New Roman" panose="02020603050405020304" pitchFamily="18" charset="0"/>
              </a:rPr>
              <a:t>// UART Status Register bits</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ERR_MASK        = 0xF0,     </a:t>
            </a:r>
            <a:r>
              <a:rPr lang="en-US" sz="3400" dirty="0">
                <a:solidFill>
                  <a:srgbClr val="008000"/>
                </a:solidFill>
                <a:effectLst/>
                <a:latin typeface="Courier New" panose="02070309020205020404" pitchFamily="49" charset="0"/>
                <a:ea typeface="Times New Roman" panose="02020603050405020304" pitchFamily="18" charset="0"/>
              </a:rPr>
              <a:t>// mask for error bits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RCVD_BREAK      = 0x80,</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FRAMING_ERR     = 0x40,</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PARITY_ERR      = 0x20,</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OVERRUN_ERR     = 0x10,</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r>
              <a:rPr lang="en-US" sz="3400" dirty="0" err="1">
                <a:solidFill>
                  <a:srgbClr val="0000FF"/>
                </a:solidFill>
                <a:effectLst/>
                <a:latin typeface="Courier New" panose="02070309020205020404" pitchFamily="49" charset="0"/>
                <a:ea typeface="Times New Roman" panose="02020603050405020304" pitchFamily="18" charset="0"/>
              </a:rPr>
              <a:t>enum</a:t>
            </a:r>
            <a:r>
              <a:rPr lang="en-US" sz="3400" dirty="0">
                <a:effectLst/>
                <a:latin typeface="Courier New" panose="02070309020205020404" pitchFamily="49" charset="0"/>
                <a:ea typeface="Times New Roman" panose="02020603050405020304" pitchFamily="18" charset="0"/>
              </a:rPr>
              <a:t> </a:t>
            </a:r>
            <a:r>
              <a:rPr lang="en-US" sz="3400" dirty="0" err="1">
                <a:effectLst/>
                <a:latin typeface="Courier New" panose="02070309020205020404" pitchFamily="49" charset="0"/>
                <a:ea typeface="Times New Roman" panose="02020603050405020304" pitchFamily="18" charset="0"/>
              </a:rPr>
              <a:t>UcrBits</a:t>
            </a: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solidFill>
                  <a:srgbClr val="008000"/>
                </a:solidFill>
                <a:effectLst/>
                <a:latin typeface="Courier New" panose="02070309020205020404" pitchFamily="49" charset="0"/>
                <a:ea typeface="Times New Roman" panose="02020603050405020304" pitchFamily="18" charset="0"/>
              </a:rPr>
              <a:t>// UART Command  Register bits</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RESET_RX        = 0x20,     </a:t>
            </a:r>
            <a:r>
              <a:rPr lang="en-US" sz="3400" dirty="0">
                <a:solidFill>
                  <a:srgbClr val="008000"/>
                </a:solidFill>
                <a:effectLst/>
                <a:latin typeface="Courier New" panose="02070309020205020404" pitchFamily="49" charset="0"/>
                <a:ea typeface="Times New Roman" panose="02020603050405020304" pitchFamily="18" charset="0"/>
              </a:rPr>
              <a:t>// reset receiver</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RESET_TX        = 0x30,     </a:t>
            </a:r>
            <a:r>
              <a:rPr lang="en-US" sz="3400" dirty="0">
                <a:solidFill>
                  <a:srgbClr val="008000"/>
                </a:solidFill>
                <a:effectLst/>
                <a:latin typeface="Courier New" panose="02070309020205020404" pitchFamily="49" charset="0"/>
                <a:ea typeface="Times New Roman" panose="02020603050405020304" pitchFamily="18" charset="0"/>
              </a:rPr>
              <a:t>// reset transmitter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RESET_ERR       = 0x40,     </a:t>
            </a:r>
            <a:r>
              <a:rPr lang="en-US" sz="3400" dirty="0">
                <a:solidFill>
                  <a:srgbClr val="008000"/>
                </a:solidFill>
                <a:effectLst/>
                <a:latin typeface="Courier New" panose="02070309020205020404" pitchFamily="49" charset="0"/>
                <a:ea typeface="Times New Roman" panose="02020603050405020304" pitchFamily="18" charset="0"/>
              </a:rPr>
              <a:t>// reset error status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effectLst/>
                <a:latin typeface="Courier New" panose="02070309020205020404" pitchFamily="49"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400" dirty="0">
                <a:solidFill>
                  <a:srgbClr val="0000FF"/>
                </a:solidFill>
                <a:effectLst/>
                <a:latin typeface="Courier New" panose="02070309020205020404" pitchFamily="49" charset="0"/>
                <a:ea typeface="Times New Roman" panose="02020603050405020304" pitchFamily="18" charset="0"/>
              </a:rPr>
              <a:t>#define</a:t>
            </a:r>
            <a:r>
              <a:rPr lang="en-US" sz="3400" dirty="0">
                <a:effectLst/>
                <a:latin typeface="Courier New" panose="02070309020205020404" pitchFamily="49" charset="0"/>
                <a:ea typeface="Times New Roman" panose="02020603050405020304" pitchFamily="18" charset="0"/>
              </a:rPr>
              <a:t> UART_PTR_1        ((</a:t>
            </a:r>
            <a:r>
              <a:rPr lang="en-US" sz="3400" dirty="0">
                <a:solidFill>
                  <a:srgbClr val="0000FF"/>
                </a:solidFill>
                <a:effectLst/>
                <a:latin typeface="Courier New" panose="02070309020205020404" pitchFamily="49" charset="0"/>
                <a:ea typeface="Times New Roman" panose="02020603050405020304" pitchFamily="18" charset="0"/>
              </a:rPr>
              <a:t>volatile</a:t>
            </a:r>
            <a:r>
              <a:rPr lang="en-US" sz="3400" dirty="0">
                <a:effectLst/>
                <a:latin typeface="Courier New" panose="02070309020205020404" pitchFamily="49" charset="0"/>
                <a:ea typeface="Times New Roman" panose="02020603050405020304" pitchFamily="18" charset="0"/>
              </a:rPr>
              <a:t> </a:t>
            </a:r>
            <a:r>
              <a:rPr lang="en-US" sz="3400" dirty="0" err="1">
                <a:effectLst/>
                <a:latin typeface="Courier New" panose="02070309020205020404" pitchFamily="49" charset="0"/>
                <a:ea typeface="Times New Roman" panose="02020603050405020304" pitchFamily="18" charset="0"/>
              </a:rPr>
              <a:t>UartRegs</a:t>
            </a:r>
            <a:r>
              <a:rPr lang="en-US" sz="3400" dirty="0">
                <a:solidFill>
                  <a:srgbClr val="0000FF"/>
                </a:solidFill>
                <a:effectLst/>
                <a:latin typeface="Courier New" panose="02070309020205020404" pitchFamily="49" charset="0"/>
                <a:ea typeface="Times New Roman" panose="02020603050405020304" pitchFamily="18" charset="0"/>
              </a:rPr>
              <a:t> </a:t>
            </a:r>
            <a:r>
              <a:rPr lang="en-US" sz="3400" dirty="0">
                <a:effectLst/>
                <a:latin typeface="Courier New" panose="02070309020205020404" pitchFamily="49" charset="0"/>
                <a:ea typeface="Times New Roman" panose="02020603050405020304" pitchFamily="18" charset="0"/>
              </a:rPr>
              <a:t>*)( MBAR_ADDRESS + 0x100))</a:t>
            </a:r>
            <a:endParaRPr lang="en-US" sz="34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a:p>
            <a:pPr marL="0" marR="0" indent="0">
              <a:spcBef>
                <a:spcPts val="0"/>
              </a:spcBef>
              <a:spcAft>
                <a:spcPts val="0"/>
              </a:spcAft>
              <a:buNone/>
            </a:pPr>
            <a:r>
              <a:rPr lang="en-US" dirty="0"/>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2080886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structures or classes and enumerations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70000" lnSpcReduction="20000"/>
          </a:bodyPr>
          <a:lstStyle/>
          <a:p>
            <a:pPr marL="0" marR="0" indent="0">
              <a:spcBef>
                <a:spcPts val="0"/>
              </a:spcBef>
              <a:spcAft>
                <a:spcPts val="0"/>
              </a:spcAft>
              <a:buNone/>
            </a:pPr>
            <a:r>
              <a:rPr lang="en-US" sz="3100" dirty="0"/>
              <a:t>Using these structure fields off the base address macro affords the register access.</a:t>
            </a: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solidFill>
                  <a:srgbClr val="008000"/>
                </a:solidFill>
                <a:effectLst/>
                <a:latin typeface="Courier New" panose="02070309020205020404" pitchFamily="49" charset="0"/>
                <a:ea typeface="Times New Roman" panose="02020603050405020304" pitchFamily="18" charset="0"/>
              </a:rPr>
              <a:t>// class and </a:t>
            </a:r>
            <a:r>
              <a:rPr lang="en-US" sz="2100" dirty="0" err="1">
                <a:solidFill>
                  <a:srgbClr val="008000"/>
                </a:solidFill>
                <a:effectLst/>
                <a:latin typeface="Courier New" panose="02070309020205020404" pitchFamily="49" charset="0"/>
                <a:ea typeface="Times New Roman" panose="02020603050405020304" pitchFamily="18" charset="0"/>
              </a:rPr>
              <a:t>enum</a:t>
            </a:r>
            <a:r>
              <a:rPr lang="en-US" sz="2100" dirty="0">
                <a:solidFill>
                  <a:srgbClr val="008000"/>
                </a:solidFill>
                <a:effectLst/>
                <a:latin typeface="Courier New" panose="02070309020205020404" pitchFamily="49" charset="0"/>
                <a:ea typeface="Times New Roman" panose="02020603050405020304" pitchFamily="18" charset="0"/>
              </a:rPr>
              <a:t> method</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UART_PTR_1-&gt;</a:t>
            </a:r>
            <a:r>
              <a:rPr lang="en-US" sz="2100" dirty="0" err="1">
                <a:effectLst/>
                <a:latin typeface="Courier New" panose="02070309020205020404" pitchFamily="49" charset="0"/>
                <a:ea typeface="Times New Roman" panose="02020603050405020304" pitchFamily="18" charset="0"/>
              </a:rPr>
              <a:t>ucUmr</a:t>
            </a:r>
            <a:r>
              <a:rPr lang="en-US" sz="2100" dirty="0">
                <a:effectLst/>
                <a:latin typeface="Courier New" panose="02070309020205020404" pitchFamily="49" charset="0"/>
                <a:ea typeface="Times New Roman" panose="02020603050405020304" pitchFamily="18" charset="0"/>
              </a:rPr>
              <a:t> = </a:t>
            </a:r>
            <a:r>
              <a:rPr lang="en-US" sz="2100" dirty="0" err="1">
                <a:effectLst/>
                <a:latin typeface="Courier New" panose="02070309020205020404" pitchFamily="49" charset="0"/>
                <a:ea typeface="Times New Roman" panose="02020603050405020304" pitchFamily="18" charset="0"/>
              </a:rPr>
              <a:t>UartRegs</a:t>
            </a:r>
            <a:r>
              <a:rPr lang="en-US" sz="2100" dirty="0">
                <a:solidFill>
                  <a:srgbClr val="0000FF"/>
                </a:solidFill>
                <a:effectLst/>
                <a:latin typeface="Courier New" panose="02070309020205020404" pitchFamily="49" charset="0"/>
                <a:ea typeface="Times New Roman" panose="02020603050405020304" pitchFamily="18" charset="0"/>
              </a:rPr>
              <a:t>::</a:t>
            </a:r>
            <a:r>
              <a:rPr lang="en-US" sz="2100" dirty="0">
                <a:effectLst/>
                <a:latin typeface="Courier New" panose="02070309020205020404" pitchFamily="49" charset="0"/>
                <a:ea typeface="Times New Roman" panose="02020603050405020304" pitchFamily="18" charset="0"/>
              </a:rPr>
              <a:t>BPC(8) | </a:t>
            </a: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::OP;</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UART_PTR_1-&gt;</a:t>
            </a:r>
            <a:r>
              <a:rPr lang="en-US" sz="2100" dirty="0" err="1">
                <a:effectLst/>
                <a:latin typeface="Courier New" panose="02070309020205020404" pitchFamily="49" charset="0"/>
                <a:ea typeface="Times New Roman" panose="02020603050405020304" pitchFamily="18" charset="0"/>
              </a:rPr>
              <a:t>ucUcr</a:t>
            </a:r>
            <a:r>
              <a:rPr lang="en-US" sz="2100" dirty="0">
                <a:effectLst/>
                <a:latin typeface="Courier New" panose="02070309020205020404" pitchFamily="49" charset="0"/>
                <a:ea typeface="Times New Roman" panose="02020603050405020304" pitchFamily="18" charset="0"/>
              </a:rPr>
              <a:t> = </a:t>
            </a:r>
            <a:r>
              <a:rPr lang="en-US" sz="2100" dirty="0" err="1">
                <a:effectLst/>
                <a:latin typeface="Courier New" panose="02070309020205020404" pitchFamily="49" charset="0"/>
                <a:ea typeface="Times New Roman" panose="02020603050405020304" pitchFamily="18" charset="0"/>
              </a:rPr>
              <a:t>UartRegs</a:t>
            </a:r>
            <a:r>
              <a:rPr lang="en-US" sz="2100" dirty="0">
                <a:solidFill>
                  <a:srgbClr val="0000FF"/>
                </a:solidFill>
                <a:effectLst/>
                <a:latin typeface="Courier New" panose="02070309020205020404" pitchFamily="49" charset="0"/>
                <a:ea typeface="Times New Roman" panose="02020603050405020304" pitchFamily="18" charset="0"/>
              </a:rPr>
              <a:t>::</a:t>
            </a:r>
            <a:r>
              <a:rPr lang="en-US" sz="2100" dirty="0">
                <a:effectLst/>
                <a:latin typeface="Courier New" panose="02070309020205020404" pitchFamily="49" charset="0"/>
                <a:ea typeface="Times New Roman" panose="02020603050405020304" pitchFamily="18" charset="0"/>
              </a:rPr>
              <a:t>RESET_RX;</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solidFill>
                  <a:srgbClr val="0000FF"/>
                </a:solidFill>
                <a:effectLst/>
                <a:latin typeface="Courier New" panose="02070309020205020404" pitchFamily="49" charset="0"/>
                <a:ea typeface="Times New Roman" panose="02020603050405020304" pitchFamily="18" charset="0"/>
              </a:rPr>
              <a:t>if</a:t>
            </a:r>
            <a:r>
              <a:rPr lang="en-US" sz="2100" dirty="0">
                <a:effectLst/>
                <a:latin typeface="Courier New" panose="02070309020205020404" pitchFamily="49" charset="0"/>
                <a:ea typeface="Times New Roman" panose="02020603050405020304" pitchFamily="18" charset="0"/>
              </a:rPr>
              <a:t>( UART_PTR_1-&gt;</a:t>
            </a:r>
            <a:r>
              <a:rPr lang="en-US" sz="2100" dirty="0" err="1">
                <a:effectLst/>
                <a:latin typeface="Courier New" panose="02070309020205020404" pitchFamily="49" charset="0"/>
                <a:ea typeface="Times New Roman" panose="02020603050405020304" pitchFamily="18" charset="0"/>
              </a:rPr>
              <a:t>ucUsrUcsr</a:t>
            </a:r>
            <a:r>
              <a:rPr lang="en-US" sz="2100" dirty="0">
                <a:effectLst/>
                <a:latin typeface="Courier New" panose="02070309020205020404" pitchFamily="49" charset="0"/>
                <a:ea typeface="Times New Roman" panose="02020603050405020304" pitchFamily="18" charset="0"/>
              </a:rPr>
              <a:t> &amp; </a:t>
            </a:r>
            <a:r>
              <a:rPr lang="en-US" sz="2100" dirty="0" err="1">
                <a:effectLst/>
                <a:latin typeface="Courier New" panose="02070309020205020404" pitchFamily="49" charset="0"/>
                <a:ea typeface="Times New Roman" panose="02020603050405020304" pitchFamily="18" charset="0"/>
              </a:rPr>
              <a:t>UartRegs</a:t>
            </a:r>
            <a:r>
              <a:rPr lang="en-US" sz="2100" dirty="0">
                <a:solidFill>
                  <a:srgbClr val="0000FF"/>
                </a:solidFill>
                <a:effectLst/>
                <a:latin typeface="Courier New" panose="02070309020205020404" pitchFamily="49" charset="0"/>
                <a:ea typeface="Times New Roman" panose="02020603050405020304" pitchFamily="18" charset="0"/>
              </a:rPr>
              <a:t>::</a:t>
            </a:r>
            <a:r>
              <a:rPr lang="en-US" sz="2100" dirty="0">
                <a:effectLst/>
                <a:latin typeface="Courier New" panose="02070309020205020404" pitchFamily="49" charset="0"/>
                <a:ea typeface="Times New Roman" panose="02020603050405020304" pitchFamily="18" charset="0"/>
              </a:rPr>
              <a:t>OVERRUN_ERR )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do something about overrun error;</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100" dirty="0"/>
              <a:t>This approach generates very efficient code, the same as before as long as compiler optimizations (-O) are enabled.</a:t>
            </a: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 basic block 2</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r>
              <a:rPr lang="en-US" sz="2100" dirty="0" err="1">
                <a:effectLst/>
                <a:latin typeface="Courier New" panose="02070309020205020404" pitchFamily="49" charset="0"/>
                <a:ea typeface="Times New Roman" panose="02020603050405020304" pitchFamily="18" charset="0"/>
              </a:rPr>
              <a:t>movb</a:t>
            </a:r>
            <a:r>
              <a:rPr lang="en-US" sz="2100" dirty="0">
                <a:effectLst/>
                <a:latin typeface="Courier New" panose="02070309020205020404" pitchFamily="49" charset="0"/>
                <a:ea typeface="Times New Roman" panose="02020603050405020304" pitchFamily="18" charset="0"/>
              </a:rPr>
              <a:t>    $7, 268435712</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r>
              <a:rPr lang="en-US" sz="2100" dirty="0" err="1">
                <a:effectLst/>
                <a:latin typeface="Courier New" panose="02070309020205020404" pitchFamily="49" charset="0"/>
                <a:ea typeface="Times New Roman" panose="02020603050405020304" pitchFamily="18" charset="0"/>
              </a:rPr>
              <a:t>movb</a:t>
            </a:r>
            <a:r>
              <a:rPr lang="en-US" sz="2100" dirty="0">
                <a:effectLst/>
                <a:latin typeface="Courier New" panose="02070309020205020404" pitchFamily="49" charset="0"/>
                <a:ea typeface="Times New Roman" panose="02020603050405020304" pitchFamily="18" charset="0"/>
              </a:rPr>
              <a:t>    $32, 268435720</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r>
              <a:rPr lang="en-US" sz="2100" dirty="0" err="1">
                <a:effectLst/>
                <a:latin typeface="Courier New" panose="02070309020205020404" pitchFamily="49" charset="0"/>
                <a:ea typeface="Times New Roman" panose="02020603050405020304" pitchFamily="18" charset="0"/>
              </a:rPr>
              <a:t>movzbl</a:t>
            </a:r>
            <a:r>
              <a:rPr lang="en-US" sz="2100" dirty="0">
                <a:effectLst/>
                <a:latin typeface="Courier New" panose="02070309020205020404" pitchFamily="49" charset="0"/>
                <a:ea typeface="Times New Roman" panose="02020603050405020304" pitchFamily="18" charset="0"/>
              </a:rPr>
              <a:t>  268435716, %</a:t>
            </a:r>
            <a:r>
              <a:rPr lang="en-US" sz="2100" dirty="0" err="1">
                <a:effectLst/>
                <a:latin typeface="Courier New" panose="02070309020205020404" pitchFamily="49" charset="0"/>
                <a:ea typeface="Times New Roman" panose="02020603050405020304" pitchFamily="18" charset="0"/>
              </a:rPr>
              <a:t>eax</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r>
              <a:rPr lang="en-US" sz="2100" dirty="0" err="1">
                <a:effectLst/>
                <a:latin typeface="Courier New" panose="02070309020205020404" pitchFamily="49" charset="0"/>
                <a:ea typeface="Times New Roman" panose="02020603050405020304" pitchFamily="18" charset="0"/>
              </a:rPr>
              <a:t>testb</a:t>
            </a:r>
            <a:r>
              <a:rPr lang="en-US" sz="2100" dirty="0">
                <a:effectLst/>
                <a:latin typeface="Courier New" panose="02070309020205020404" pitchFamily="49" charset="0"/>
                <a:ea typeface="Times New Roman" panose="02020603050405020304" pitchFamily="18" charset="0"/>
              </a:rPr>
              <a:t>   $16, %al</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je      L4</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 basic block 3</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r>
              <a:rPr lang="en-US" sz="2100" dirty="0" err="1">
                <a:effectLst/>
                <a:latin typeface="Courier New" panose="02070309020205020404" pitchFamily="49" charset="0"/>
                <a:ea typeface="Times New Roman" panose="02020603050405020304" pitchFamily="18" charset="0"/>
              </a:rPr>
              <a:t>movb</a:t>
            </a:r>
            <a:r>
              <a:rPr lang="en-US" sz="2100" dirty="0">
                <a:effectLst/>
                <a:latin typeface="Courier New" panose="02070309020205020404" pitchFamily="49" charset="0"/>
                <a:ea typeface="Times New Roman" panose="02020603050405020304" pitchFamily="18" charset="0"/>
              </a:rPr>
              <a:t>    $1, %bl</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L4:</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a:p>
            <a:pPr marL="0" marR="0" indent="0">
              <a:spcBef>
                <a:spcPts val="0"/>
              </a:spcBef>
              <a:spcAft>
                <a:spcPts val="0"/>
              </a:spcAft>
              <a:buNone/>
            </a:pPr>
            <a:r>
              <a:rPr lang="en-US" dirty="0"/>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3540408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structures or classes and enumerations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77500" lnSpcReduction="20000"/>
          </a:bodyPr>
          <a:lstStyle/>
          <a:p>
            <a:pPr marL="0" marR="0" indent="0">
              <a:spcBef>
                <a:spcPts val="0"/>
              </a:spcBef>
              <a:spcAft>
                <a:spcPts val="0"/>
              </a:spcAft>
              <a:buNone/>
            </a:pPr>
            <a:r>
              <a:rPr lang="en-US" sz="3100" dirty="0"/>
              <a:t>To eliminate the last remnant of the preprocessor, and bind the symbol for the address of the register block into the scope of the class the following constant is added to the class: </a:t>
            </a: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r>
              <a:rPr lang="en-US" sz="2100" dirty="0">
                <a:solidFill>
                  <a:srgbClr val="0000FF"/>
                </a:solidFill>
                <a:effectLst/>
                <a:latin typeface="Courier New" panose="02070309020205020404" pitchFamily="49" charset="0"/>
                <a:ea typeface="Times New Roman" panose="02020603050405020304" pitchFamily="18" charset="0"/>
              </a:rPr>
              <a:t>static</a:t>
            </a:r>
            <a:r>
              <a:rPr lang="en-US" sz="2100" dirty="0">
                <a:effectLst/>
                <a:latin typeface="Courier New" panose="02070309020205020404" pitchFamily="49" charset="0"/>
                <a:ea typeface="Times New Roman" panose="02020603050405020304" pitchFamily="18" charset="0"/>
              </a:rPr>
              <a:t> </a:t>
            </a: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 * </a:t>
            </a:r>
            <a:r>
              <a:rPr lang="en-US" sz="2100" dirty="0">
                <a:solidFill>
                  <a:srgbClr val="0000FF"/>
                </a:solidFill>
                <a:effectLst/>
                <a:latin typeface="Courier New" panose="02070309020205020404" pitchFamily="49" charset="0"/>
                <a:ea typeface="Times New Roman" panose="02020603050405020304" pitchFamily="18" charset="0"/>
              </a:rPr>
              <a:t>const</a:t>
            </a:r>
            <a:r>
              <a:rPr lang="en-US" sz="2100" dirty="0">
                <a:effectLst/>
                <a:latin typeface="Courier New" panose="02070309020205020404" pitchFamily="49" charset="0"/>
                <a:ea typeface="Times New Roman" panose="02020603050405020304" pitchFamily="18" charset="0"/>
              </a:rPr>
              <a:t> PTR_1; </a:t>
            </a:r>
            <a:r>
              <a:rPr lang="en-US" sz="2100" dirty="0">
                <a:solidFill>
                  <a:srgbClr val="008000"/>
                </a:solidFill>
                <a:effectLst/>
                <a:latin typeface="Courier New" panose="02070309020205020404" pitchFamily="49" charset="0"/>
                <a:ea typeface="Times New Roman" panose="02020603050405020304" pitchFamily="18" charset="0"/>
              </a:rPr>
              <a:t>/* UART 1 base address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solidFill>
                  <a:srgbClr val="008000"/>
                </a:solidFill>
                <a:effectLst/>
                <a:latin typeface="Courier New" panose="02070309020205020404" pitchFamily="49" charset="0"/>
                <a:ea typeface="Times New Roman" panose="02020603050405020304" pitchFamily="18" charset="0"/>
              </a:rPr>
              <a:t>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 * </a:t>
            </a:r>
            <a:r>
              <a:rPr lang="en-US" sz="2100" dirty="0">
                <a:solidFill>
                  <a:srgbClr val="0000FF"/>
                </a:solidFill>
                <a:effectLst/>
                <a:latin typeface="Courier New" panose="02070309020205020404" pitchFamily="49" charset="0"/>
                <a:ea typeface="Times New Roman" panose="02020603050405020304" pitchFamily="18" charset="0"/>
              </a:rPr>
              <a:t>const</a:t>
            </a:r>
            <a:r>
              <a:rPr lang="en-US" sz="2100" dirty="0">
                <a:effectLst/>
                <a:latin typeface="Courier New" panose="02070309020205020404" pitchFamily="49" charset="0"/>
                <a:ea typeface="Times New Roman" panose="02020603050405020304" pitchFamily="18" charset="0"/>
              </a:rPr>
              <a:t> </a:t>
            </a: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::PTR_1 = (</a:t>
            </a: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 *) (MBAR_ADDRESS + 0x100);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100" dirty="0"/>
              <a:t>Using these structure fields off the base address class constant affords the register access.</a:t>
            </a: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solidFill>
                  <a:srgbClr val="008000"/>
                </a:solidFill>
                <a:effectLst/>
                <a:latin typeface="Courier New" panose="02070309020205020404" pitchFamily="49" charset="0"/>
                <a:ea typeface="Times New Roman" panose="02020603050405020304" pitchFamily="18" charset="0"/>
              </a:rPr>
              <a:t>// const pointer method</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::PTR_1-&gt;</a:t>
            </a:r>
            <a:r>
              <a:rPr lang="en-US" sz="2100" dirty="0" err="1">
                <a:effectLst/>
                <a:latin typeface="Courier New" panose="02070309020205020404" pitchFamily="49" charset="0"/>
                <a:ea typeface="Times New Roman" panose="02020603050405020304" pitchFamily="18" charset="0"/>
              </a:rPr>
              <a:t>ucUmr</a:t>
            </a:r>
            <a:r>
              <a:rPr lang="en-US" sz="2100" dirty="0">
                <a:effectLst/>
                <a:latin typeface="Courier New" panose="02070309020205020404" pitchFamily="49" charset="0"/>
                <a:ea typeface="Times New Roman" panose="02020603050405020304" pitchFamily="18" charset="0"/>
              </a:rPr>
              <a:t> = </a:t>
            </a: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::BPC(8) | </a:t>
            </a: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::OP;</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::PTR_1-&gt;</a:t>
            </a:r>
            <a:r>
              <a:rPr lang="en-US" sz="2100" dirty="0" err="1">
                <a:effectLst/>
                <a:latin typeface="Courier New" panose="02070309020205020404" pitchFamily="49" charset="0"/>
                <a:ea typeface="Times New Roman" panose="02020603050405020304" pitchFamily="18" charset="0"/>
              </a:rPr>
              <a:t>ucUcr</a:t>
            </a:r>
            <a:r>
              <a:rPr lang="en-US" sz="2100" dirty="0">
                <a:effectLst/>
                <a:latin typeface="Courier New" panose="02070309020205020404" pitchFamily="49" charset="0"/>
                <a:ea typeface="Times New Roman" panose="02020603050405020304" pitchFamily="18" charset="0"/>
              </a:rPr>
              <a:t> = </a:t>
            </a: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::RESET_RX;</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solidFill>
                  <a:srgbClr val="0000FF"/>
                </a:solidFill>
                <a:effectLst/>
                <a:latin typeface="Courier New" panose="02070309020205020404" pitchFamily="49" charset="0"/>
                <a:ea typeface="Times New Roman" panose="02020603050405020304" pitchFamily="18" charset="0"/>
              </a:rPr>
              <a:t>if</a:t>
            </a:r>
            <a:r>
              <a:rPr lang="en-US" sz="2100" dirty="0">
                <a:effectLst/>
                <a:latin typeface="Courier New" panose="02070309020205020404" pitchFamily="49" charset="0"/>
                <a:ea typeface="Times New Roman" panose="02020603050405020304" pitchFamily="18" charset="0"/>
              </a:rPr>
              <a:t>( </a:t>
            </a: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::PTR_1-&gt;</a:t>
            </a:r>
            <a:r>
              <a:rPr lang="en-US" sz="2100" dirty="0" err="1">
                <a:effectLst/>
                <a:latin typeface="Courier New" panose="02070309020205020404" pitchFamily="49" charset="0"/>
                <a:ea typeface="Times New Roman" panose="02020603050405020304" pitchFamily="18" charset="0"/>
              </a:rPr>
              <a:t>ucUsrUcsr</a:t>
            </a:r>
            <a:r>
              <a:rPr lang="en-US" sz="2100" dirty="0">
                <a:effectLst/>
                <a:latin typeface="Courier New" panose="02070309020205020404" pitchFamily="49" charset="0"/>
                <a:ea typeface="Times New Roman" panose="02020603050405020304" pitchFamily="18" charset="0"/>
              </a:rPr>
              <a:t> &amp; </a:t>
            </a:r>
            <a:r>
              <a:rPr lang="en-US" sz="2100" dirty="0" err="1">
                <a:effectLst/>
                <a:latin typeface="Courier New" panose="02070309020205020404" pitchFamily="49" charset="0"/>
                <a:ea typeface="Times New Roman" panose="02020603050405020304" pitchFamily="18" charset="0"/>
              </a:rPr>
              <a:t>UartRegs</a:t>
            </a:r>
            <a:r>
              <a:rPr lang="en-US" sz="2100" dirty="0">
                <a:effectLst/>
                <a:latin typeface="Courier New" panose="02070309020205020404" pitchFamily="49" charset="0"/>
                <a:ea typeface="Times New Roman" panose="02020603050405020304" pitchFamily="18" charset="0"/>
              </a:rPr>
              <a:t>::OVERRUN_ERR ) {</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    do something about overrun error;</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100" dirty="0">
                <a:effectLst/>
                <a:latin typeface="Courier New" panose="02070309020205020404" pitchFamily="49" charset="0"/>
                <a:ea typeface="Times New Roman" panose="02020603050405020304" pitchFamily="18" charset="0"/>
              </a:rPr>
              <a:t>}</a:t>
            </a:r>
            <a:endParaRPr lang="en-US" sz="21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a:p>
            <a:pPr marL="0" marR="0" indent="0">
              <a:spcBef>
                <a:spcPts val="0"/>
              </a:spcBef>
              <a:spcAft>
                <a:spcPts val="0"/>
              </a:spcAft>
              <a:buNone/>
            </a:pPr>
            <a:r>
              <a:rPr lang="en-US" dirty="0"/>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1596201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structures or classes and enumerations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85000" lnSpcReduction="20000"/>
          </a:bodyPr>
          <a:lstStyle/>
          <a:p>
            <a:pPr marL="0" marR="0" indent="0">
              <a:spcBef>
                <a:spcPts val="0"/>
              </a:spcBef>
              <a:spcAft>
                <a:spcPts val="0"/>
              </a:spcAft>
              <a:buNone/>
            </a:pPr>
            <a:r>
              <a:rPr lang="en-US" sz="3100" dirty="0"/>
              <a:t>This approach generates the same as before , with the addition of an unused constant in the text section. This is due to the explanation above requiring constants to allow for the possibility of code taking the address of the constant.</a:t>
            </a:r>
          </a:p>
          <a:p>
            <a:pPr marL="0" marR="0" indent="0">
              <a:spcBef>
                <a:spcPts val="0"/>
              </a:spcBef>
              <a:spcAft>
                <a:spcPts val="0"/>
              </a:spcAft>
              <a:buNone/>
            </a:pPr>
            <a:endParaRPr lang="en-US" sz="3100" dirty="0"/>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a:t>
            </a:r>
            <a:r>
              <a:rPr lang="en-US" sz="1800" dirty="0" err="1">
                <a:effectLst/>
                <a:latin typeface="Courier New" panose="02070309020205020404" pitchFamily="49" charset="0"/>
                <a:ea typeface="Times New Roman" panose="02020603050405020304" pitchFamily="18" charset="0"/>
              </a:rPr>
              <a:t>globl</a:t>
            </a:r>
            <a:r>
              <a:rPr lang="en-US" sz="1800" dirty="0">
                <a:effectLst/>
                <a:latin typeface="Courier New" panose="02070309020205020404" pitchFamily="49" charset="0"/>
                <a:ea typeface="Times New Roman" panose="02020603050405020304" pitchFamily="18" charset="0"/>
              </a:rPr>
              <a:t> __ZN8UartRegs5PTR_1E</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.text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.align 4</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__ZN8UartRegs5PTR_1E:</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.long   268435712</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 basic block 4</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movb</a:t>
            </a:r>
            <a:r>
              <a:rPr lang="en-US" sz="1800" dirty="0">
                <a:effectLst/>
                <a:latin typeface="Courier New" panose="02070309020205020404" pitchFamily="49" charset="0"/>
                <a:ea typeface="Times New Roman" panose="02020603050405020304" pitchFamily="18" charset="0"/>
              </a:rPr>
              <a:t>    $7, 268435712</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movb</a:t>
            </a:r>
            <a:r>
              <a:rPr lang="en-US" sz="1800" dirty="0">
                <a:effectLst/>
                <a:latin typeface="Courier New" panose="02070309020205020404" pitchFamily="49" charset="0"/>
                <a:ea typeface="Times New Roman" panose="02020603050405020304" pitchFamily="18" charset="0"/>
              </a:rPr>
              <a:t>    $32, 268435720</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movzbl</a:t>
            </a:r>
            <a:r>
              <a:rPr lang="en-US" sz="1800" dirty="0">
                <a:effectLst/>
                <a:latin typeface="Courier New" panose="02070309020205020404" pitchFamily="49" charset="0"/>
                <a:ea typeface="Times New Roman" panose="02020603050405020304" pitchFamily="18" charset="0"/>
              </a:rPr>
              <a:t>  268435716, %</a:t>
            </a:r>
            <a:r>
              <a:rPr lang="en-US" sz="1800" dirty="0" err="1">
                <a:effectLst/>
                <a:latin typeface="Courier New" panose="02070309020205020404" pitchFamily="49" charset="0"/>
                <a:ea typeface="Times New Roman" panose="02020603050405020304" pitchFamily="18" charset="0"/>
              </a:rPr>
              <a:t>eax</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testb</a:t>
            </a:r>
            <a:r>
              <a:rPr lang="en-US" sz="1800" dirty="0">
                <a:effectLst/>
                <a:latin typeface="Courier New" panose="02070309020205020404" pitchFamily="49" charset="0"/>
                <a:ea typeface="Times New Roman" panose="02020603050405020304" pitchFamily="18" charset="0"/>
              </a:rPr>
              <a:t>   $16, %al</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je      L6</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 basic block 5</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movb</a:t>
            </a:r>
            <a:r>
              <a:rPr lang="en-US" sz="1800" dirty="0">
                <a:effectLst/>
                <a:latin typeface="Courier New" panose="02070309020205020404" pitchFamily="49" charset="0"/>
                <a:ea typeface="Times New Roman" panose="02020603050405020304" pitchFamily="18" charset="0"/>
              </a:rPr>
              <a:t>    $1, %bl</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L6:</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p:txBody>
      </p:sp>
    </p:spTree>
    <p:extLst>
      <p:ext uri="{BB962C8B-B14F-4D97-AF65-F5344CB8AC3E}">
        <p14:creationId xmlns:p14="http://schemas.microsoft.com/office/powerpoint/2010/main" val="41423640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structures or classes and enumerations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92500" lnSpcReduction="20000"/>
          </a:bodyPr>
          <a:lstStyle/>
          <a:p>
            <a:pPr marL="0" marR="0" indent="0">
              <a:spcBef>
                <a:spcPts val="0"/>
              </a:spcBef>
              <a:spcAft>
                <a:spcPts val="0"/>
              </a:spcAft>
              <a:buNone/>
            </a:pPr>
            <a:r>
              <a:rPr lang="en-US" sz="3100" dirty="0"/>
              <a:t>Additionally this requires the definition of the constant to only be present in a single translation unit, or a multiply defined global error will result. Alternatively the constant can be left out of the class and declared static such that it only has module scope. This no longer binds the symbol to the class name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static </a:t>
            </a:r>
            <a:r>
              <a:rPr lang="en-US" sz="1800" dirty="0" err="1">
                <a:effectLst/>
                <a:latin typeface="Courier New" panose="02070309020205020404" pitchFamily="49" charset="0"/>
                <a:ea typeface="Times New Roman" panose="02020603050405020304" pitchFamily="18" charset="0"/>
              </a:rPr>
              <a:t>UartRegs</a:t>
            </a:r>
            <a:r>
              <a:rPr lang="en-US" sz="1800" dirty="0">
                <a:effectLst/>
                <a:latin typeface="Courier New" panose="02070309020205020404" pitchFamily="49" charset="0"/>
                <a:ea typeface="Times New Roman" panose="02020603050405020304" pitchFamily="18" charset="0"/>
              </a:rPr>
              <a:t> * </a:t>
            </a:r>
            <a:r>
              <a:rPr lang="en-US" sz="1800" dirty="0">
                <a:solidFill>
                  <a:srgbClr val="0000FF"/>
                </a:solidFill>
                <a:effectLst/>
                <a:latin typeface="Courier New" panose="02070309020205020404" pitchFamily="49" charset="0"/>
                <a:ea typeface="Times New Roman" panose="02020603050405020304" pitchFamily="18" charset="0"/>
              </a:rPr>
              <a:t>const</a:t>
            </a:r>
            <a:r>
              <a:rPr lang="en-US" sz="1800" dirty="0">
                <a:effectLst/>
                <a:latin typeface="Courier New" panose="02070309020205020404" pitchFamily="49" charset="0"/>
                <a:ea typeface="Times New Roman" panose="02020603050405020304" pitchFamily="18" charset="0"/>
              </a:rPr>
              <a:t> CONST_UART_PTR_1 = (</a:t>
            </a:r>
            <a:r>
              <a:rPr lang="en-US" sz="1800" dirty="0" err="1">
                <a:effectLst/>
                <a:latin typeface="Courier New" panose="02070309020205020404" pitchFamily="49" charset="0"/>
                <a:ea typeface="Times New Roman" panose="02020603050405020304" pitchFamily="18" charset="0"/>
              </a:rPr>
              <a:t>UartRegs</a:t>
            </a:r>
            <a:r>
              <a:rPr lang="en-US" sz="1800" dirty="0">
                <a:effectLst/>
                <a:latin typeface="Courier New" panose="02070309020205020404" pitchFamily="49" charset="0"/>
                <a:ea typeface="Times New Roman" panose="02020603050405020304" pitchFamily="18" charset="0"/>
              </a:rPr>
              <a:t> *) (MBAR_ADDRESS + 0x100);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3100" dirty="0"/>
              <a:t>Using these structure fields off the base address module constant affords the register access.</a:t>
            </a: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solidFill>
                  <a:srgbClr val="008000"/>
                </a:solidFill>
                <a:effectLst/>
                <a:latin typeface="Courier New" panose="02070309020205020404" pitchFamily="49" charset="0"/>
                <a:ea typeface="Times New Roman" panose="02020603050405020304" pitchFamily="18" charset="0"/>
              </a:rPr>
              <a:t>// const static pointer method</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CONST_UART_PTR_1-&gt;</a:t>
            </a:r>
            <a:r>
              <a:rPr lang="en-US" sz="1800" dirty="0" err="1">
                <a:effectLst/>
                <a:latin typeface="Courier New" panose="02070309020205020404" pitchFamily="49" charset="0"/>
                <a:ea typeface="Times New Roman" panose="02020603050405020304" pitchFamily="18" charset="0"/>
              </a:rPr>
              <a:t>ucUmr</a:t>
            </a:r>
            <a:r>
              <a:rPr lang="en-US" sz="1800" dirty="0">
                <a:effectLst/>
                <a:latin typeface="Courier New" panose="02070309020205020404" pitchFamily="49" charset="0"/>
                <a:ea typeface="Times New Roman" panose="02020603050405020304" pitchFamily="18" charset="0"/>
              </a:rPr>
              <a:t> = </a:t>
            </a:r>
            <a:r>
              <a:rPr lang="en-US" sz="1800" dirty="0" err="1">
                <a:effectLst/>
                <a:latin typeface="Courier New" panose="02070309020205020404" pitchFamily="49" charset="0"/>
                <a:ea typeface="Times New Roman" panose="02020603050405020304" pitchFamily="18" charset="0"/>
              </a:rPr>
              <a:t>UartRegs</a:t>
            </a:r>
            <a:r>
              <a:rPr lang="en-US" sz="1800" dirty="0">
                <a:effectLst/>
                <a:latin typeface="Courier New" panose="02070309020205020404" pitchFamily="49" charset="0"/>
                <a:ea typeface="Times New Roman" panose="02020603050405020304" pitchFamily="18" charset="0"/>
              </a:rPr>
              <a:t>::BPC(8) | </a:t>
            </a:r>
            <a:r>
              <a:rPr lang="en-US" sz="1800" dirty="0" err="1">
                <a:effectLst/>
                <a:latin typeface="Courier New" panose="02070309020205020404" pitchFamily="49" charset="0"/>
                <a:ea typeface="Times New Roman" panose="02020603050405020304" pitchFamily="18" charset="0"/>
              </a:rPr>
              <a:t>UartRegs</a:t>
            </a:r>
            <a:r>
              <a:rPr lang="en-US" sz="1800" dirty="0">
                <a:effectLst/>
                <a:latin typeface="Courier New" panose="02070309020205020404" pitchFamily="49" charset="0"/>
                <a:ea typeface="Times New Roman" panose="02020603050405020304" pitchFamily="18" charset="0"/>
              </a:rPr>
              <a:t>::OP;</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CONST_UART_PTR_1-&gt;</a:t>
            </a:r>
            <a:r>
              <a:rPr lang="en-US" sz="1800" dirty="0" err="1">
                <a:effectLst/>
                <a:latin typeface="Courier New" panose="02070309020205020404" pitchFamily="49" charset="0"/>
                <a:ea typeface="Times New Roman" panose="02020603050405020304" pitchFamily="18" charset="0"/>
              </a:rPr>
              <a:t>ucUcr</a:t>
            </a:r>
            <a:r>
              <a:rPr lang="en-US" sz="1800" dirty="0">
                <a:effectLst/>
                <a:latin typeface="Courier New" panose="02070309020205020404" pitchFamily="49" charset="0"/>
                <a:ea typeface="Times New Roman" panose="02020603050405020304" pitchFamily="18" charset="0"/>
              </a:rPr>
              <a:t> = </a:t>
            </a:r>
            <a:r>
              <a:rPr lang="en-US" sz="1800" dirty="0" err="1">
                <a:effectLst/>
                <a:latin typeface="Courier New" panose="02070309020205020404" pitchFamily="49" charset="0"/>
                <a:ea typeface="Times New Roman" panose="02020603050405020304" pitchFamily="18" charset="0"/>
              </a:rPr>
              <a:t>UartRegs</a:t>
            </a:r>
            <a:r>
              <a:rPr lang="en-US" sz="1800" dirty="0">
                <a:effectLst/>
                <a:latin typeface="Courier New" panose="02070309020205020404" pitchFamily="49" charset="0"/>
                <a:ea typeface="Times New Roman" panose="02020603050405020304" pitchFamily="18" charset="0"/>
              </a:rPr>
              <a:t>::RESET_RX;</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solidFill>
                  <a:srgbClr val="0000FF"/>
                </a:solidFill>
                <a:effectLst/>
                <a:latin typeface="Courier New" panose="02070309020205020404" pitchFamily="49" charset="0"/>
                <a:ea typeface="Times New Roman" panose="02020603050405020304" pitchFamily="18" charset="0"/>
              </a:rPr>
              <a:t>if</a:t>
            </a:r>
            <a:r>
              <a:rPr lang="en-US" sz="1800" dirty="0">
                <a:effectLst/>
                <a:latin typeface="Courier New" panose="02070309020205020404" pitchFamily="49" charset="0"/>
                <a:ea typeface="Times New Roman" panose="02020603050405020304" pitchFamily="18" charset="0"/>
              </a:rPr>
              <a:t>(CONST_UART_PTR_1-&gt;</a:t>
            </a:r>
            <a:r>
              <a:rPr lang="en-US" sz="1800" dirty="0" err="1">
                <a:effectLst/>
                <a:latin typeface="Courier New" panose="02070309020205020404" pitchFamily="49" charset="0"/>
                <a:ea typeface="Times New Roman" panose="02020603050405020304" pitchFamily="18" charset="0"/>
              </a:rPr>
              <a:t>ucUsrUcsr</a:t>
            </a:r>
            <a:r>
              <a:rPr lang="en-US" sz="1800" dirty="0">
                <a:effectLst/>
                <a:latin typeface="Courier New" panose="02070309020205020404" pitchFamily="49" charset="0"/>
                <a:ea typeface="Times New Roman" panose="02020603050405020304" pitchFamily="18" charset="0"/>
              </a:rPr>
              <a:t> &amp; </a:t>
            </a:r>
            <a:r>
              <a:rPr lang="en-US" sz="1800" dirty="0" err="1">
                <a:effectLst/>
                <a:latin typeface="Courier New" panose="02070309020205020404" pitchFamily="49" charset="0"/>
                <a:ea typeface="Times New Roman" panose="02020603050405020304" pitchFamily="18" charset="0"/>
              </a:rPr>
              <a:t>UartRegs</a:t>
            </a:r>
            <a:r>
              <a:rPr lang="en-US" sz="1800" dirty="0">
                <a:effectLst/>
                <a:latin typeface="Courier New" panose="02070309020205020404" pitchFamily="49" charset="0"/>
                <a:ea typeface="Times New Roman" panose="02020603050405020304" pitchFamily="18" charset="0"/>
              </a:rPr>
              <a:t>::OVERRUN_ERR )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do something about overrun error;</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p:txBody>
      </p:sp>
    </p:spTree>
    <p:extLst>
      <p:ext uri="{BB962C8B-B14F-4D97-AF65-F5344CB8AC3E}">
        <p14:creationId xmlns:p14="http://schemas.microsoft.com/office/powerpoint/2010/main" val="2749070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structures or classes and enumerations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92500" lnSpcReduction="10000"/>
          </a:bodyPr>
          <a:lstStyle/>
          <a:p>
            <a:pPr marL="0" marR="0" indent="0">
              <a:spcBef>
                <a:spcPts val="0"/>
              </a:spcBef>
              <a:spcAft>
                <a:spcPts val="0"/>
              </a:spcAft>
              <a:buNone/>
            </a:pPr>
            <a:r>
              <a:rPr lang="en-US" sz="3100" dirty="0"/>
              <a:t>This approach generates the same code as before , with the same unused constant in the text section. However this time it is at least not global and can be re-defined in each module</a:t>
            </a:r>
            <a:r>
              <a:rPr lang="en-US" sz="1800" dirty="0">
                <a:effectLst/>
                <a:latin typeface="Times New Roman" panose="02020603050405020304" pitchFamily="18" charset="0"/>
                <a:ea typeface="Times New Roman" panose="02020603050405020304" pitchFamily="18" charset="0"/>
              </a:rPr>
              <a:t>.</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_ZZ4mainE16CONST_UART_PTR_1:</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.long   268435712</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 basic block 6</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movb</a:t>
            </a:r>
            <a:r>
              <a:rPr lang="en-US" sz="1800" dirty="0">
                <a:effectLst/>
                <a:latin typeface="Courier New" panose="02070309020205020404" pitchFamily="49" charset="0"/>
                <a:ea typeface="Times New Roman" panose="02020603050405020304" pitchFamily="18" charset="0"/>
              </a:rPr>
              <a:t>    $7, 268435712</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movb</a:t>
            </a:r>
            <a:r>
              <a:rPr lang="en-US" sz="1800" dirty="0">
                <a:effectLst/>
                <a:latin typeface="Courier New" panose="02070309020205020404" pitchFamily="49" charset="0"/>
                <a:ea typeface="Times New Roman" panose="02020603050405020304" pitchFamily="18" charset="0"/>
              </a:rPr>
              <a:t>    $32, 268435720</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movzbl</a:t>
            </a:r>
            <a:r>
              <a:rPr lang="en-US" sz="1800" dirty="0">
                <a:effectLst/>
                <a:latin typeface="Courier New" panose="02070309020205020404" pitchFamily="49" charset="0"/>
                <a:ea typeface="Times New Roman" panose="02020603050405020304" pitchFamily="18" charset="0"/>
              </a:rPr>
              <a:t>  268435716, %</a:t>
            </a:r>
            <a:r>
              <a:rPr lang="en-US" sz="1800" dirty="0" err="1">
                <a:effectLst/>
                <a:latin typeface="Courier New" panose="02070309020205020404" pitchFamily="49" charset="0"/>
                <a:ea typeface="Times New Roman" panose="02020603050405020304" pitchFamily="18" charset="0"/>
              </a:rPr>
              <a:t>eax</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testb</a:t>
            </a:r>
            <a:r>
              <a:rPr lang="en-US" sz="1800" dirty="0">
                <a:effectLst/>
                <a:latin typeface="Courier New" panose="02070309020205020404" pitchFamily="49" charset="0"/>
                <a:ea typeface="Times New Roman" panose="02020603050405020304" pitchFamily="18" charset="0"/>
              </a:rPr>
              <a:t>   $16, %al</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je      L8</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 basic block 7</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r>
              <a:rPr lang="en-US" sz="1800" dirty="0" err="1">
                <a:effectLst/>
                <a:latin typeface="Courier New" panose="02070309020205020404" pitchFamily="49" charset="0"/>
                <a:ea typeface="Times New Roman" panose="02020603050405020304" pitchFamily="18" charset="0"/>
              </a:rPr>
              <a:t>movb</a:t>
            </a:r>
            <a:r>
              <a:rPr lang="en-US" sz="1800" dirty="0">
                <a:effectLst/>
                <a:latin typeface="Courier New" panose="02070309020205020404" pitchFamily="49" charset="0"/>
                <a:ea typeface="Times New Roman" panose="02020603050405020304" pitchFamily="18" charset="0"/>
              </a:rPr>
              <a:t>    $1, %bl</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4174597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445448"/>
          </a:xfrm>
        </p:spPr>
        <p:txBody>
          <a:bodyPr>
            <a:normAutofit fontScale="90000"/>
          </a:bodyPr>
          <a:lstStyle/>
          <a:p>
            <a:pPr algn="ctr"/>
            <a:br>
              <a:rPr lang="en-US" b="1" dirty="0"/>
            </a:br>
            <a:r>
              <a:rPr lang="en-US" b="1" dirty="0"/>
              <a:t>Using bitfields in classes </a:t>
            </a:r>
            <a:br>
              <a:rPr lang="en-US" b="1" dirty="0"/>
            </a:b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7"/>
            <a:ext cx="10515600" cy="5043533"/>
          </a:xfrm>
        </p:spPr>
        <p:txBody>
          <a:bodyPr>
            <a:normAutofit fontScale="55000" lnSpcReduction="20000"/>
          </a:bodyPr>
          <a:lstStyle/>
          <a:p>
            <a:pPr marL="0" marR="0" indent="0">
              <a:spcBef>
                <a:spcPts val="0"/>
              </a:spcBef>
              <a:spcAft>
                <a:spcPts val="0"/>
              </a:spcAft>
              <a:buNone/>
            </a:pPr>
            <a:r>
              <a:rPr lang="en-US" sz="3000" dirty="0"/>
              <a:t>As an additional aid to the programmer, individual bits in registers can be broken out symbolically into bitfields.</a:t>
            </a:r>
          </a:p>
          <a:p>
            <a:pPr marL="0" marR="0" indent="0">
              <a:spcBef>
                <a:spcPts val="0"/>
              </a:spcBef>
              <a:spcAft>
                <a:spcPts val="0"/>
              </a:spcAft>
              <a:buNone/>
            </a:pPr>
            <a:r>
              <a:rPr lang="en-US" sz="2200" dirty="0"/>
              <a:t> </a:t>
            </a:r>
          </a:p>
          <a:p>
            <a:pPr marL="0" marR="0" indent="0">
              <a:spcBef>
                <a:spcPts val="0"/>
              </a:spcBef>
              <a:spcAft>
                <a:spcPts val="0"/>
              </a:spcAft>
              <a:buNone/>
            </a:pPr>
            <a:r>
              <a:rPr lang="en-US" sz="22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2200" dirty="0">
                <a:solidFill>
                  <a:srgbClr val="0000FF"/>
                </a:solidFill>
                <a:effectLst/>
                <a:latin typeface="Courier New" panose="02070309020205020404" pitchFamily="49" charset="0"/>
                <a:ea typeface="Times New Roman" panose="02020603050405020304" pitchFamily="18" charset="0"/>
              </a:rPr>
              <a:t>class</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UartBits</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solidFill>
                  <a:srgbClr val="0000FF"/>
                </a:solidFill>
                <a:effectLst/>
                <a:latin typeface="Courier New" panose="02070309020205020404" pitchFamily="49" charset="0"/>
                <a:ea typeface="Times New Roman" panose="02020603050405020304" pitchFamily="18" charset="0"/>
              </a:rPr>
              <a:t>public</a:t>
            </a:r>
            <a:r>
              <a:rPr lang="en-US" sz="2200" dirty="0">
                <a:effectLst/>
                <a:latin typeface="Courier New" panose="02070309020205020404" pitchFamily="49" charset="0"/>
                <a:ea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8000"/>
                </a:solidFill>
                <a:effectLst/>
                <a:latin typeface="Courier New" panose="02070309020205020404" pitchFamily="49" charset="0"/>
                <a:ea typeface="Times New Roman" panose="02020603050405020304" pitchFamily="18" charset="0"/>
              </a:rPr>
              <a:t>// mode register</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ucBits</a:t>
            </a:r>
            <a:r>
              <a:rPr lang="en-US" sz="2200" dirty="0">
                <a:effectLst/>
                <a:latin typeface="Courier New" panose="02070309020205020404" pitchFamily="49" charset="0"/>
                <a:ea typeface="Times New Roman" panose="02020603050405020304" pitchFamily="18" charset="0"/>
              </a:rPr>
              <a:t>    : 2;</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ucOddP</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ucForceP</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ucNp</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ucBlkErr</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ucIntFf</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ucAutoRts</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skip[3];  </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8000"/>
                </a:solidFill>
                <a:effectLst/>
                <a:latin typeface="Courier New" panose="02070309020205020404" pitchFamily="49" charset="0"/>
                <a:ea typeface="Times New Roman" panose="02020603050405020304" pitchFamily="18" charset="0"/>
              </a:rPr>
              <a:t>// status register</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ucBreak</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ucFrameEr</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ucParErr</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ucOverRun</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ucTxEmpty</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ucTxReady</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ucFFull</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ucRxReady</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skip1[3];</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8000"/>
                </a:solidFill>
                <a:effectLst/>
                <a:latin typeface="Courier New" panose="02070309020205020404" pitchFamily="49" charset="0"/>
                <a:ea typeface="Times New Roman" panose="02020603050405020304" pitchFamily="18" charset="0"/>
              </a:rPr>
              <a:t>// command register</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ucAutoBd</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ucCommand</a:t>
            </a:r>
            <a:r>
              <a:rPr lang="en-US" sz="2200" dirty="0">
                <a:effectLst/>
                <a:latin typeface="Courier New" panose="02070309020205020404" pitchFamily="49" charset="0"/>
                <a:ea typeface="Times New Roman" panose="02020603050405020304" pitchFamily="18" charset="0"/>
              </a:rPr>
              <a:t> : 3;</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ucTxDisab</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ucTxEnab</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ucRxDisab</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volatile</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a:t>
            </a:r>
            <a:r>
              <a:rPr lang="en-US" sz="2200" dirty="0" err="1">
                <a:effectLst/>
                <a:latin typeface="Courier New" panose="02070309020205020404" pitchFamily="49" charset="0"/>
                <a:ea typeface="Times New Roman" panose="02020603050405020304" pitchFamily="18" charset="0"/>
              </a:rPr>
              <a:t>ucRxEnab</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unsigned</a:t>
            </a:r>
            <a:r>
              <a:rPr lang="en-US" sz="2200" dirty="0">
                <a:effectLst/>
                <a:latin typeface="Courier New" panose="02070309020205020404" pitchFamily="49" charset="0"/>
                <a:ea typeface="Times New Roman" panose="02020603050405020304" pitchFamily="18" charset="0"/>
              </a:rPr>
              <a:t> </a:t>
            </a:r>
            <a:r>
              <a:rPr lang="en-US" sz="2200" dirty="0">
                <a:solidFill>
                  <a:srgbClr val="0000FF"/>
                </a:solidFill>
                <a:effectLst/>
                <a:latin typeface="Courier New" panose="02070309020205020404" pitchFamily="49" charset="0"/>
                <a:ea typeface="Times New Roman" panose="02020603050405020304" pitchFamily="18" charset="0"/>
              </a:rPr>
              <a:t>char</a:t>
            </a:r>
            <a:r>
              <a:rPr lang="en-US" sz="2200" dirty="0">
                <a:effectLst/>
                <a:latin typeface="Courier New" panose="02070309020205020404" pitchFamily="49" charset="0"/>
                <a:ea typeface="Times New Roman" panose="02020603050405020304" pitchFamily="18" charset="0"/>
              </a:rPr>
              <a:t>  skip2[3];</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dirty="0">
                <a:effectLst/>
                <a:latin typeface="Courier New" panose="02070309020205020404" pitchFamily="49"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p:txBody>
      </p:sp>
    </p:spTree>
    <p:extLst>
      <p:ext uri="{BB962C8B-B14F-4D97-AF65-F5344CB8AC3E}">
        <p14:creationId xmlns:p14="http://schemas.microsoft.com/office/powerpoint/2010/main" val="1699399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445448"/>
          </a:xfrm>
        </p:spPr>
        <p:txBody>
          <a:bodyPr>
            <a:normAutofit fontScale="90000"/>
          </a:bodyPr>
          <a:lstStyle/>
          <a:p>
            <a:pPr algn="ctr"/>
            <a:br>
              <a:rPr lang="en-US" b="1" dirty="0"/>
            </a:br>
            <a:r>
              <a:rPr lang="en-US" b="1" dirty="0"/>
              <a:t>Using bitfields in classes </a:t>
            </a:r>
            <a:br>
              <a:rPr lang="en-US" b="1" dirty="0"/>
            </a:b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a:bodyPr>
          <a:lstStyle/>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200" dirty="0">
                <a:solidFill>
                  <a:srgbClr val="0000FF"/>
                </a:solidFill>
                <a:effectLst/>
                <a:latin typeface="Courier New" panose="02070309020205020404" pitchFamily="49" charset="0"/>
                <a:ea typeface="Times New Roman" panose="02020603050405020304" pitchFamily="18" charset="0"/>
              </a:rPr>
              <a:t>unsigned</a:t>
            </a:r>
            <a:r>
              <a:rPr lang="en-US" sz="1200" dirty="0">
                <a:effectLst/>
                <a:latin typeface="Courier New" panose="02070309020205020404" pitchFamily="49" charset="0"/>
                <a:ea typeface="Times New Roman" panose="02020603050405020304" pitchFamily="18" charset="0"/>
              </a:rPr>
              <a:t> </a:t>
            </a:r>
            <a:r>
              <a:rPr lang="en-US" sz="1200" dirty="0">
                <a:solidFill>
                  <a:srgbClr val="0000FF"/>
                </a:solidFill>
                <a:effectLst/>
                <a:latin typeface="Courier New" panose="02070309020205020404" pitchFamily="49" charset="0"/>
                <a:ea typeface="Times New Roman" panose="02020603050405020304" pitchFamily="18" charset="0"/>
              </a:rPr>
              <a:t>char</a:t>
            </a:r>
            <a:r>
              <a:rPr lang="en-US" sz="1200" dirty="0">
                <a:effectLst/>
                <a:latin typeface="Courier New" panose="02070309020205020404" pitchFamily="49" charset="0"/>
                <a:ea typeface="Times New Roman" panose="02020603050405020304" pitchFamily="18" charset="0"/>
              </a:rPr>
              <a:t>  skip2[3];</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a:t>
            </a:r>
            <a:r>
              <a:rPr lang="en-US" sz="1200" dirty="0">
                <a:solidFill>
                  <a:srgbClr val="0000FF"/>
                </a:solidFill>
                <a:effectLst/>
                <a:latin typeface="Courier New" panose="02070309020205020404" pitchFamily="49" charset="0"/>
                <a:ea typeface="Times New Roman" panose="02020603050405020304" pitchFamily="18" charset="0"/>
              </a:rPr>
              <a:t>static</a:t>
            </a:r>
            <a:r>
              <a:rPr lang="en-US" sz="1200" dirty="0">
                <a:effectLst/>
                <a:latin typeface="Courier New" panose="02070309020205020404" pitchFamily="49" charset="0"/>
                <a:ea typeface="Times New Roman" panose="02020603050405020304" pitchFamily="18" charset="0"/>
              </a:rPr>
              <a:t> </a:t>
            </a:r>
            <a:r>
              <a:rPr lang="en-US" sz="1200" dirty="0">
                <a:solidFill>
                  <a:srgbClr val="0000FF"/>
                </a:solidFill>
                <a:effectLst/>
                <a:latin typeface="Courier New" panose="02070309020205020404" pitchFamily="49" charset="0"/>
                <a:ea typeface="Times New Roman" panose="02020603050405020304" pitchFamily="18" charset="0"/>
              </a:rPr>
              <a:t>inline</a:t>
            </a:r>
            <a:r>
              <a:rPr lang="en-US" sz="1200" dirty="0">
                <a:effectLst/>
                <a:latin typeface="Courier New" panose="02070309020205020404" pitchFamily="49" charset="0"/>
                <a:ea typeface="Times New Roman" panose="02020603050405020304" pitchFamily="18" charset="0"/>
              </a:rPr>
              <a:t> </a:t>
            </a:r>
            <a:r>
              <a:rPr lang="en-US" sz="1200" dirty="0">
                <a:solidFill>
                  <a:srgbClr val="0000FF"/>
                </a:solidFill>
                <a:effectLst/>
                <a:latin typeface="Courier New" panose="02070309020205020404" pitchFamily="49" charset="0"/>
                <a:ea typeface="Times New Roman" panose="02020603050405020304" pitchFamily="18" charset="0"/>
              </a:rPr>
              <a:t>unsigned</a:t>
            </a:r>
            <a:r>
              <a:rPr lang="en-US" sz="1200" dirty="0">
                <a:effectLst/>
                <a:latin typeface="Courier New" panose="02070309020205020404" pitchFamily="49" charset="0"/>
                <a:ea typeface="Times New Roman" panose="02020603050405020304" pitchFamily="18" charset="0"/>
              </a:rPr>
              <a:t> </a:t>
            </a:r>
            <a:r>
              <a:rPr lang="en-US" sz="1200" dirty="0">
                <a:solidFill>
                  <a:srgbClr val="0000FF"/>
                </a:solidFill>
                <a:effectLst/>
                <a:latin typeface="Courier New" panose="02070309020205020404" pitchFamily="49" charset="0"/>
                <a:ea typeface="Times New Roman" panose="02020603050405020304" pitchFamily="18" charset="0"/>
              </a:rPr>
              <a:t>char</a:t>
            </a:r>
            <a:r>
              <a:rPr lang="en-US" sz="1200" dirty="0">
                <a:effectLst/>
                <a:latin typeface="Courier New" panose="02070309020205020404" pitchFamily="49" charset="0"/>
                <a:ea typeface="Times New Roman" panose="02020603050405020304" pitchFamily="18" charset="0"/>
              </a:rPr>
              <a:t> BPC( </a:t>
            </a:r>
            <a:r>
              <a:rPr lang="en-US" sz="1200" dirty="0">
                <a:solidFill>
                  <a:srgbClr val="0000FF"/>
                </a:solidFill>
                <a:effectLst/>
                <a:latin typeface="Courier New" panose="02070309020205020404" pitchFamily="49" charset="0"/>
                <a:ea typeface="Times New Roman" panose="02020603050405020304" pitchFamily="18" charset="0"/>
              </a:rPr>
              <a:t>int</a:t>
            </a:r>
            <a:r>
              <a:rPr lang="en-US" sz="1200" dirty="0">
                <a:effectLst/>
                <a:latin typeface="Courier New" panose="02070309020205020404" pitchFamily="49" charset="0"/>
                <a:ea typeface="Times New Roman" panose="02020603050405020304" pitchFamily="18" charset="0"/>
              </a:rPr>
              <a:t> n ) { </a:t>
            </a:r>
            <a:r>
              <a:rPr lang="en-US" sz="1200" dirty="0">
                <a:solidFill>
                  <a:srgbClr val="0000FF"/>
                </a:solidFill>
                <a:effectLst/>
                <a:latin typeface="Courier New" panose="02070309020205020404" pitchFamily="49" charset="0"/>
                <a:ea typeface="Times New Roman" panose="02020603050405020304" pitchFamily="18" charset="0"/>
              </a:rPr>
              <a:t>return</a:t>
            </a:r>
            <a:r>
              <a:rPr lang="en-US" sz="1200" dirty="0">
                <a:effectLst/>
                <a:latin typeface="Courier New" panose="02070309020205020404" pitchFamily="49" charset="0"/>
                <a:ea typeface="Times New Roman" panose="02020603050405020304" pitchFamily="18" charset="0"/>
              </a:rPr>
              <a:t> n-5;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a:t>
            </a:r>
            <a:r>
              <a:rPr lang="en-US" sz="1200" dirty="0" err="1">
                <a:solidFill>
                  <a:srgbClr val="0000FF"/>
                </a:solidFill>
                <a:effectLst/>
                <a:latin typeface="Courier New" panose="02070309020205020404" pitchFamily="49" charset="0"/>
                <a:ea typeface="Times New Roman" panose="02020603050405020304" pitchFamily="18" charset="0"/>
              </a:rPr>
              <a:t>enum</a:t>
            </a:r>
            <a:r>
              <a:rPr lang="en-US" sz="1200" dirty="0">
                <a:effectLst/>
                <a:latin typeface="Courier New" panose="02070309020205020404" pitchFamily="49" charset="0"/>
                <a:ea typeface="Times New Roman" panose="02020603050405020304" pitchFamily="18" charset="0"/>
              </a:rPr>
              <a:t> </a:t>
            </a:r>
            <a:r>
              <a:rPr lang="en-US" sz="1200" dirty="0" err="1">
                <a:effectLst/>
                <a:latin typeface="Courier New" panose="02070309020205020404" pitchFamily="49" charset="0"/>
                <a:ea typeface="Times New Roman" panose="02020603050405020304" pitchFamily="18" charset="0"/>
              </a:rPr>
              <a:t>UcCommandBits</a:t>
            </a:r>
            <a:r>
              <a:rPr lang="en-US" sz="1200" dirty="0">
                <a:effectLst/>
                <a:latin typeface="Courier New" panose="02070309020205020404" pitchFamily="49"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solidFill>
                  <a:srgbClr val="008000"/>
                </a:solidFill>
                <a:effectLst/>
                <a:latin typeface="Courier New" panose="02070309020205020404" pitchFamily="49" charset="0"/>
                <a:ea typeface="Times New Roman" panose="02020603050405020304" pitchFamily="18" charset="0"/>
              </a:rPr>
              <a:t>// UART Command  Register bits</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RESET_RX        = 0x2,     </a:t>
            </a:r>
            <a:r>
              <a:rPr lang="en-US" sz="1200" dirty="0">
                <a:solidFill>
                  <a:srgbClr val="008000"/>
                </a:solidFill>
                <a:effectLst/>
                <a:latin typeface="Courier New" panose="02070309020205020404" pitchFamily="49" charset="0"/>
                <a:ea typeface="Times New Roman" panose="02020603050405020304" pitchFamily="18" charset="0"/>
              </a:rPr>
              <a:t>// reset receiver</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RESET_TX        = 0x3,     </a:t>
            </a:r>
            <a:r>
              <a:rPr lang="en-US" sz="1200" dirty="0">
                <a:solidFill>
                  <a:srgbClr val="008000"/>
                </a:solidFill>
                <a:effectLst/>
                <a:latin typeface="Courier New" panose="02070309020205020404" pitchFamily="49" charset="0"/>
                <a:ea typeface="Times New Roman" panose="02020603050405020304" pitchFamily="18" charset="0"/>
              </a:rPr>
              <a:t>// reset transmitter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RESET_ERR       = 0x4,     </a:t>
            </a:r>
            <a:r>
              <a:rPr lang="en-US" sz="1200" dirty="0">
                <a:solidFill>
                  <a:srgbClr val="008000"/>
                </a:solidFill>
                <a:effectLst/>
                <a:latin typeface="Courier New" panose="02070309020205020404" pitchFamily="49" charset="0"/>
                <a:ea typeface="Times New Roman" panose="02020603050405020304" pitchFamily="18" charset="0"/>
              </a:rPr>
              <a:t>// reset error status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effectLst/>
                <a:latin typeface="Courier New" panose="02070309020205020404" pitchFamily="49"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solidFill>
                  <a:srgbClr val="008000"/>
                </a:solidFill>
                <a:effectLst/>
                <a:latin typeface="Courier New" panose="02070309020205020404" pitchFamily="49" charset="0"/>
                <a:ea typeface="Times New Roman" panose="02020603050405020304" pitchFamily="18" charset="0"/>
              </a:rPr>
              <a:t>// Base addresses as a macro</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dirty="0">
                <a:solidFill>
                  <a:srgbClr val="0000FF"/>
                </a:solidFill>
                <a:effectLst/>
                <a:latin typeface="Courier New" panose="02070309020205020404" pitchFamily="49" charset="0"/>
                <a:ea typeface="Times New Roman" panose="02020603050405020304" pitchFamily="18" charset="0"/>
              </a:rPr>
              <a:t>#define</a:t>
            </a:r>
            <a:r>
              <a:rPr lang="en-US" sz="1200" dirty="0">
                <a:effectLst/>
                <a:latin typeface="Courier New" panose="02070309020205020404" pitchFamily="49" charset="0"/>
                <a:ea typeface="Times New Roman" panose="02020603050405020304" pitchFamily="18" charset="0"/>
              </a:rPr>
              <a:t> UARTBITS_PTR_1        ((</a:t>
            </a:r>
            <a:r>
              <a:rPr lang="en-US" sz="1200" dirty="0">
                <a:solidFill>
                  <a:srgbClr val="0000FF"/>
                </a:solidFill>
                <a:effectLst/>
                <a:latin typeface="Courier New" panose="02070309020205020404" pitchFamily="49" charset="0"/>
                <a:ea typeface="Times New Roman" panose="02020603050405020304" pitchFamily="18" charset="0"/>
              </a:rPr>
              <a:t>volatile</a:t>
            </a:r>
            <a:r>
              <a:rPr lang="en-US" sz="1200" dirty="0">
                <a:effectLst/>
                <a:latin typeface="Courier New" panose="02070309020205020404" pitchFamily="49" charset="0"/>
                <a:ea typeface="Times New Roman" panose="02020603050405020304" pitchFamily="18" charset="0"/>
              </a:rPr>
              <a:t> </a:t>
            </a:r>
            <a:r>
              <a:rPr lang="en-US" sz="1200" dirty="0" err="1">
                <a:effectLst/>
                <a:latin typeface="Courier New" panose="02070309020205020404" pitchFamily="49" charset="0"/>
                <a:ea typeface="Times New Roman" panose="02020603050405020304" pitchFamily="18" charset="0"/>
              </a:rPr>
              <a:t>UartBits</a:t>
            </a:r>
            <a:r>
              <a:rPr lang="en-US" sz="1200" dirty="0">
                <a:effectLst/>
                <a:latin typeface="Courier New" panose="02070309020205020404" pitchFamily="49" charset="0"/>
                <a:ea typeface="Times New Roman" panose="02020603050405020304" pitchFamily="18" charset="0"/>
              </a:rPr>
              <a:t> *)( MBAR_ADDRESS + 0x100))</a:t>
            </a:r>
            <a:endParaRPr lang="en-US" sz="1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p:txBody>
      </p:sp>
    </p:spTree>
    <p:extLst>
      <p:ext uri="{BB962C8B-B14F-4D97-AF65-F5344CB8AC3E}">
        <p14:creationId xmlns:p14="http://schemas.microsoft.com/office/powerpoint/2010/main" val="2784333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bitfields in classes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62500" lnSpcReduction="20000"/>
          </a:bodyPr>
          <a:lstStyle/>
          <a:p>
            <a:pPr marL="0" marR="0" indent="0">
              <a:spcBef>
                <a:spcPts val="0"/>
              </a:spcBef>
              <a:spcAft>
                <a:spcPts val="0"/>
              </a:spcAft>
              <a:buNone/>
            </a:pPr>
            <a:r>
              <a:rPr lang="en-US" sz="3000" dirty="0"/>
              <a:t>Using these bitfields off the base address macro affords the register access.</a:t>
            </a:r>
          </a:p>
          <a:p>
            <a:pPr marL="0" marR="0" indent="0">
              <a:spcBef>
                <a:spcPts val="0"/>
              </a:spcBef>
              <a:spcAft>
                <a:spcPts val="0"/>
              </a:spcAft>
              <a:buNone/>
            </a:pPr>
            <a:r>
              <a:rPr lang="en-US" sz="3000" dirty="0"/>
              <a:t> </a:t>
            </a:r>
          </a:p>
          <a:p>
            <a:pPr marL="0" marR="0" indent="0">
              <a:spcBef>
                <a:spcPts val="0"/>
              </a:spcBef>
              <a:spcAft>
                <a:spcPts val="0"/>
              </a:spcAft>
              <a:buNone/>
            </a:pPr>
            <a:r>
              <a:rPr lang="en-US" sz="2200" dirty="0">
                <a:latin typeface="Courier New" panose="02070309020205020404" pitchFamily="49" charset="0"/>
              </a:rPr>
              <a:t>// (partial) bitfield method</a:t>
            </a: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UARTBITS_PTR_1-&gt;</a:t>
            </a:r>
            <a:r>
              <a:rPr lang="en-US" sz="2200" dirty="0" err="1">
                <a:effectLst/>
                <a:latin typeface="Courier New" panose="02070309020205020404" pitchFamily="49" charset="0"/>
                <a:ea typeface="Times New Roman" panose="02020603050405020304" pitchFamily="18" charset="0"/>
              </a:rPr>
              <a:t>ucBits</a:t>
            </a:r>
            <a:r>
              <a:rPr lang="en-US" sz="2200" dirty="0">
                <a:effectLst/>
                <a:latin typeface="Courier New" panose="02070309020205020404" pitchFamily="49" charset="0"/>
                <a:ea typeface="Times New Roman" panose="02020603050405020304" pitchFamily="18" charset="0"/>
              </a:rPr>
              <a:t> = </a:t>
            </a:r>
            <a:r>
              <a:rPr lang="en-US" sz="2200" dirty="0" err="1">
                <a:effectLst/>
                <a:latin typeface="Courier New" panose="02070309020205020404" pitchFamily="49" charset="0"/>
                <a:ea typeface="Times New Roman" panose="02020603050405020304" pitchFamily="18" charset="0"/>
              </a:rPr>
              <a:t>UartBits</a:t>
            </a:r>
            <a:r>
              <a:rPr lang="en-US" sz="2200" dirty="0">
                <a:effectLst/>
                <a:latin typeface="Courier New" panose="02070309020205020404" pitchFamily="49" charset="0"/>
                <a:ea typeface="Times New Roman" panose="02020603050405020304" pitchFamily="18" charset="0"/>
              </a:rPr>
              <a:t>::BPC(8);</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UARTBITS_PTR_1-&gt;</a:t>
            </a:r>
            <a:r>
              <a:rPr lang="en-US" sz="2200" dirty="0" err="1">
                <a:effectLst/>
                <a:latin typeface="Courier New" panose="02070309020205020404" pitchFamily="49" charset="0"/>
                <a:ea typeface="Times New Roman" panose="02020603050405020304" pitchFamily="18" charset="0"/>
              </a:rPr>
              <a:t>ucOddP</a:t>
            </a:r>
            <a:r>
              <a:rPr lang="en-US" sz="2200" dirty="0">
                <a:effectLst/>
                <a:latin typeface="Courier New" panose="02070309020205020404" pitchFamily="49" charset="0"/>
                <a:ea typeface="Times New Roman" panose="02020603050405020304" pitchFamily="18" charset="0"/>
              </a:rPr>
              <a:t> = 1;</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UARTBITS_PTR_1-&gt;</a:t>
            </a:r>
            <a:r>
              <a:rPr lang="en-US" sz="2200" dirty="0" err="1">
                <a:effectLst/>
                <a:latin typeface="Courier New" panose="02070309020205020404" pitchFamily="49" charset="0"/>
                <a:ea typeface="Times New Roman" panose="02020603050405020304" pitchFamily="18" charset="0"/>
              </a:rPr>
              <a:t>ucCommand</a:t>
            </a:r>
            <a:r>
              <a:rPr lang="en-US" sz="2200" dirty="0">
                <a:effectLst/>
                <a:latin typeface="Courier New" panose="02070309020205020404" pitchFamily="49" charset="0"/>
                <a:ea typeface="Times New Roman" panose="02020603050405020304" pitchFamily="18" charset="0"/>
              </a:rPr>
              <a:t> = </a:t>
            </a:r>
            <a:r>
              <a:rPr lang="en-US" sz="2200" dirty="0" err="1">
                <a:effectLst/>
                <a:latin typeface="Courier New" panose="02070309020205020404" pitchFamily="49" charset="0"/>
                <a:ea typeface="Times New Roman" panose="02020603050405020304" pitchFamily="18" charset="0"/>
              </a:rPr>
              <a:t>UartBits</a:t>
            </a:r>
            <a:r>
              <a:rPr lang="en-US" sz="2200" dirty="0">
                <a:effectLst/>
                <a:latin typeface="Courier New" panose="02070309020205020404" pitchFamily="49" charset="0"/>
                <a:ea typeface="Times New Roman" panose="02020603050405020304" pitchFamily="18" charset="0"/>
              </a:rPr>
              <a:t>::RESET_RX;</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         </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solidFill>
                  <a:srgbClr val="0000FF"/>
                </a:solidFill>
                <a:effectLst/>
                <a:latin typeface="Courier New" panose="02070309020205020404" pitchFamily="49" charset="0"/>
                <a:ea typeface="Times New Roman" panose="02020603050405020304" pitchFamily="18" charset="0"/>
              </a:rPr>
              <a:t>if</a:t>
            </a:r>
            <a:r>
              <a:rPr lang="en-US" sz="2200" dirty="0">
                <a:effectLst/>
                <a:latin typeface="Courier New" panose="02070309020205020404" pitchFamily="49" charset="0"/>
                <a:ea typeface="Times New Roman" panose="02020603050405020304" pitchFamily="18" charset="0"/>
              </a:rPr>
              <a:t>( UARTBITS_PTR_1-&gt;</a:t>
            </a:r>
            <a:r>
              <a:rPr lang="en-US" sz="2200" dirty="0" err="1">
                <a:effectLst/>
                <a:latin typeface="Courier New" panose="02070309020205020404" pitchFamily="49" charset="0"/>
                <a:ea typeface="Times New Roman" panose="02020603050405020304" pitchFamily="18" charset="0"/>
              </a:rPr>
              <a:t>ucOverRun</a:t>
            </a:r>
            <a:r>
              <a:rPr lang="en-US" sz="2200" dirty="0">
                <a:effectLst/>
                <a:latin typeface="Courier New" panose="02070309020205020404" pitchFamily="49" charset="0"/>
                <a:ea typeface="Times New Roman" panose="02020603050405020304" pitchFamily="18" charset="0"/>
              </a:rPr>
              <a:t> ) {</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do something about overrun error;</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200" dirty="0">
                <a:effectLst/>
                <a:latin typeface="Courier New" panose="02070309020205020404" pitchFamily="49" charset="0"/>
                <a:ea typeface="Times New Roman" panose="02020603050405020304" pitchFamily="18" charset="0"/>
              </a:rPr>
              <a:t>}</a:t>
            </a:r>
            <a:endParaRPr lang="en-US" sz="22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Courier New" panose="02070309020205020404" pitchFamily="49"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3000" dirty="0"/>
              <a:t>This approach generates less efficient code than the other methods.</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 basic block 8</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movzbl</a:t>
            </a:r>
            <a:r>
              <a:rPr lang="en-US" sz="1900" dirty="0">
                <a:effectLst/>
                <a:latin typeface="Courier New" panose="02070309020205020404" pitchFamily="49" charset="0"/>
                <a:ea typeface="Times New Roman" panose="02020603050405020304" pitchFamily="18" charset="0"/>
              </a:rPr>
              <a:t>  268435712, %</a:t>
            </a:r>
            <a:r>
              <a:rPr lang="en-US" sz="1900" dirty="0" err="1">
                <a:effectLst/>
                <a:latin typeface="Courier New" panose="02070309020205020404" pitchFamily="49" charset="0"/>
                <a:ea typeface="Times New Roman" panose="02020603050405020304" pitchFamily="18" charset="0"/>
              </a:rPr>
              <a:t>eax</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orb     $3, %al</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movb</a:t>
            </a:r>
            <a:r>
              <a:rPr lang="en-US" sz="1900" dirty="0">
                <a:effectLst/>
                <a:latin typeface="Courier New" panose="02070309020205020404" pitchFamily="49" charset="0"/>
                <a:ea typeface="Times New Roman" panose="02020603050405020304" pitchFamily="18" charset="0"/>
              </a:rPr>
              <a:t>    %al, 268435712</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movzbl</a:t>
            </a:r>
            <a:r>
              <a:rPr lang="en-US" sz="1900" dirty="0">
                <a:effectLst/>
                <a:latin typeface="Courier New" panose="02070309020205020404" pitchFamily="49" charset="0"/>
                <a:ea typeface="Times New Roman" panose="02020603050405020304" pitchFamily="18" charset="0"/>
              </a:rPr>
              <a:t>  268435712, %</a:t>
            </a:r>
            <a:r>
              <a:rPr lang="en-US" sz="1900" dirty="0" err="1">
                <a:effectLst/>
                <a:latin typeface="Courier New" panose="02070309020205020404" pitchFamily="49" charset="0"/>
                <a:ea typeface="Times New Roman" panose="02020603050405020304" pitchFamily="18" charset="0"/>
              </a:rPr>
              <a:t>eax</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orb     $4, %al</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movb</a:t>
            </a:r>
            <a:r>
              <a:rPr lang="en-US" sz="1900" dirty="0">
                <a:effectLst/>
                <a:latin typeface="Courier New" panose="02070309020205020404" pitchFamily="49" charset="0"/>
                <a:ea typeface="Times New Roman" panose="02020603050405020304" pitchFamily="18" charset="0"/>
              </a:rPr>
              <a:t>    %al, 268435712</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movzbl</a:t>
            </a:r>
            <a:r>
              <a:rPr lang="en-US" sz="1900" dirty="0">
                <a:effectLst/>
                <a:latin typeface="Courier New" panose="02070309020205020404" pitchFamily="49" charset="0"/>
                <a:ea typeface="Times New Roman" panose="02020603050405020304" pitchFamily="18" charset="0"/>
              </a:rPr>
              <a:t>  268435720, %</a:t>
            </a:r>
            <a:r>
              <a:rPr lang="en-US" sz="1900" dirty="0" err="1">
                <a:effectLst/>
                <a:latin typeface="Courier New" panose="02070309020205020404" pitchFamily="49" charset="0"/>
                <a:ea typeface="Times New Roman" panose="02020603050405020304" pitchFamily="18" charset="0"/>
              </a:rPr>
              <a:t>eax</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andb</a:t>
            </a:r>
            <a:r>
              <a:rPr lang="en-US" sz="1900" dirty="0">
                <a:effectLst/>
                <a:latin typeface="Courier New" panose="02070309020205020404" pitchFamily="49" charset="0"/>
                <a:ea typeface="Times New Roman" panose="02020603050405020304" pitchFamily="18" charset="0"/>
              </a:rPr>
              <a:t>    $-113, %al</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orb     $32, %al</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movb</a:t>
            </a:r>
            <a:r>
              <a:rPr lang="en-US" sz="1900" dirty="0">
                <a:effectLst/>
                <a:latin typeface="Courier New" panose="02070309020205020404" pitchFamily="49" charset="0"/>
                <a:ea typeface="Times New Roman" panose="02020603050405020304" pitchFamily="18" charset="0"/>
              </a:rPr>
              <a:t>    %al, 268435720</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movzbl</a:t>
            </a:r>
            <a:r>
              <a:rPr lang="en-US" sz="1900" dirty="0">
                <a:effectLst/>
                <a:latin typeface="Courier New" panose="02070309020205020404" pitchFamily="49" charset="0"/>
                <a:ea typeface="Times New Roman" panose="02020603050405020304" pitchFamily="18" charset="0"/>
              </a:rPr>
              <a:t>  268435716, %</a:t>
            </a:r>
            <a:r>
              <a:rPr lang="en-US" sz="1900" dirty="0" err="1">
                <a:effectLst/>
                <a:latin typeface="Courier New" panose="02070309020205020404" pitchFamily="49" charset="0"/>
                <a:ea typeface="Times New Roman" panose="02020603050405020304" pitchFamily="18" charset="0"/>
              </a:rPr>
              <a:t>eax</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andb</a:t>
            </a:r>
            <a:r>
              <a:rPr lang="en-US" sz="1900" dirty="0">
                <a:effectLst/>
                <a:latin typeface="Courier New" panose="02070309020205020404" pitchFamily="49" charset="0"/>
                <a:ea typeface="Times New Roman" panose="02020603050405020304" pitchFamily="18" charset="0"/>
              </a:rPr>
              <a:t>    $16, %al</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testb</a:t>
            </a:r>
            <a:r>
              <a:rPr lang="en-US" sz="1900" dirty="0">
                <a:effectLst/>
                <a:latin typeface="Courier New" panose="02070309020205020404" pitchFamily="49" charset="0"/>
                <a:ea typeface="Times New Roman" panose="02020603050405020304" pitchFamily="18" charset="0"/>
              </a:rPr>
              <a:t>   %al, %al</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je      L10</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 basic block 9</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r>
              <a:rPr lang="en-US" sz="1900" dirty="0" err="1">
                <a:effectLst/>
                <a:latin typeface="Courier New" panose="02070309020205020404" pitchFamily="49" charset="0"/>
                <a:ea typeface="Times New Roman" panose="02020603050405020304" pitchFamily="18" charset="0"/>
              </a:rPr>
              <a:t>movb</a:t>
            </a:r>
            <a:r>
              <a:rPr lang="en-US" sz="1900" dirty="0">
                <a:effectLst/>
                <a:latin typeface="Courier New" panose="02070309020205020404" pitchFamily="49" charset="0"/>
                <a:ea typeface="Times New Roman" panose="02020603050405020304" pitchFamily="18" charset="0"/>
              </a:rPr>
              <a:t>    $1, %bl</a:t>
            </a:r>
            <a:endParaRPr lang="en-US" sz="19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900" dirty="0">
                <a:effectLst/>
                <a:latin typeface="Courier New" panose="02070309020205020404" pitchFamily="49" charset="0"/>
                <a:ea typeface="Times New Roman" panose="02020603050405020304" pitchFamily="18" charset="0"/>
              </a:rPr>
              <a:t> </a:t>
            </a:r>
            <a:endParaRPr lang="en-US" sz="1900" dirty="0">
              <a:effectLst/>
              <a:latin typeface="Times New Roman" panose="02020603050405020304" pitchFamily="18" charset="0"/>
              <a:ea typeface="Times New Roman" panose="02020603050405020304" pitchFamily="18" charset="0"/>
            </a:endParaRPr>
          </a:p>
          <a:p>
            <a:pPr marL="0" indent="0">
              <a:spcBef>
                <a:spcPts val="0"/>
              </a:spcBef>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193180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p:txBody>
          <a:bodyPr/>
          <a:lstStyle/>
          <a:p>
            <a:pPr algn="ctr"/>
            <a:r>
              <a:rPr lang="en-US" b="1" dirty="0"/>
              <a:t>Introduction</a:t>
            </a: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a:bodyPr>
          <a:lstStyle/>
          <a:p>
            <a:pPr marL="0" indent="0">
              <a:buNone/>
            </a:pPr>
            <a:r>
              <a:rPr lang="en-US" dirty="0"/>
              <a:t>This presentation evaluates different methods for manipulating memory mapped hardware in a C++ environment.</a:t>
            </a:r>
          </a:p>
          <a:p>
            <a:pPr marL="0" indent="0">
              <a:buNone/>
            </a:pPr>
            <a:r>
              <a:rPr lang="en-US" dirty="0"/>
              <a:t>Alternatives are discussed and the resulting assembly code is examined for efficiency.</a:t>
            </a:r>
          </a:p>
          <a:p>
            <a:pPr marL="0" indent="0">
              <a:buNone/>
            </a:pPr>
            <a:r>
              <a:rPr lang="en-US" dirty="0"/>
              <a:t>GCC Intel x86 disassembly is shown in the examples.</a:t>
            </a:r>
          </a:p>
          <a:p>
            <a:endParaRPr lang="en-US" dirty="0"/>
          </a:p>
        </p:txBody>
      </p:sp>
    </p:spTree>
    <p:extLst>
      <p:ext uri="{BB962C8B-B14F-4D97-AF65-F5344CB8AC3E}">
        <p14:creationId xmlns:p14="http://schemas.microsoft.com/office/powerpoint/2010/main" val="1811035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bitfields in classes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85000" lnSpcReduction="20000"/>
          </a:bodyPr>
          <a:lstStyle/>
          <a:p>
            <a:pPr marL="0" marR="0" indent="0">
              <a:spcBef>
                <a:spcPts val="0"/>
              </a:spcBef>
              <a:spcAft>
                <a:spcPts val="0"/>
              </a:spcAft>
              <a:buNone/>
            </a:pPr>
            <a:r>
              <a:rPr lang="en-US" sz="3000" dirty="0"/>
              <a:t>The bitfield  approach has a number of problems. First bitfields are not portable. It is left to each compiler to decide how the bits in the bitfields are to be laid out. The first bit defined could be the most significant or the least. In this particular case they are least to most significant. Furthermore alignment issues as with structures exist but more so. Compilers can allocate bit groups into bytes as they see fit for optimization.</a:t>
            </a:r>
          </a:p>
          <a:p>
            <a:pPr marL="0" marR="0" indent="0">
              <a:spcBef>
                <a:spcPts val="0"/>
              </a:spcBef>
              <a:spcAft>
                <a:spcPts val="0"/>
              </a:spcAft>
              <a:buNone/>
            </a:pPr>
            <a:endParaRPr lang="en-US" sz="3000" dirty="0"/>
          </a:p>
          <a:p>
            <a:pPr marL="0" marR="0" indent="0">
              <a:spcBef>
                <a:spcPts val="0"/>
              </a:spcBef>
              <a:spcAft>
                <a:spcPts val="0"/>
              </a:spcAft>
              <a:buNone/>
            </a:pPr>
            <a:r>
              <a:rPr lang="en-US" sz="3000" dirty="0"/>
              <a:t>Secondly the code generated is not efficient. In the example setting all bits in a register to a known value was left out for clarity and would involve many bit oriented operations where one register access would suffice. The use of unions to make whole register access more efficient exacerbates the portability problem as the mapping of union elements onto one another is also left to the compiler.</a:t>
            </a:r>
          </a:p>
          <a:p>
            <a:pPr marL="0" marR="0" indent="0">
              <a:spcBef>
                <a:spcPts val="0"/>
              </a:spcBef>
              <a:spcAft>
                <a:spcPts val="0"/>
              </a:spcAft>
              <a:buNone/>
            </a:pPr>
            <a:r>
              <a:rPr lang="en-US" sz="3000" dirty="0"/>
              <a:t> </a:t>
            </a:r>
          </a:p>
          <a:p>
            <a:pPr marL="0" indent="0">
              <a:spcBef>
                <a:spcPts val="0"/>
              </a:spcBef>
              <a:buNone/>
            </a:pPr>
            <a:r>
              <a:rPr lang="en-US" sz="3000" dirty="0"/>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1140276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bitfields in classes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85000" lnSpcReduction="20000"/>
          </a:bodyPr>
          <a:lstStyle/>
          <a:p>
            <a:pPr marL="0" marR="0" indent="0">
              <a:spcBef>
                <a:spcPts val="0"/>
              </a:spcBef>
              <a:spcAft>
                <a:spcPts val="0"/>
              </a:spcAft>
              <a:buNone/>
            </a:pPr>
            <a:r>
              <a:rPr lang="en-US" sz="3000" dirty="0"/>
              <a:t>Third the level of abstraction does not map to the reality of the hardware. In this simple example there are problems caused by the way this hardware works. The </a:t>
            </a:r>
            <a:r>
              <a:rPr lang="en-US" sz="3000" dirty="0" err="1"/>
              <a:t>Uart</a:t>
            </a:r>
            <a:r>
              <a:rPr lang="en-US" sz="3000" dirty="0"/>
              <a:t> mode register has interesting behavior in that each successive access to the register flips the meaning of the register  from mode 1 to mode 2. Individual read-modify-write operations of the bitfield access causes the mode register to flip back and forth. In other cases the programmer may want to check if any of a number of bits are active in a register, to check if any error bits are on for example. In the bitfield case this must be done with successive accesses and bit operations, where as in the whole register approach it can be done in one test.</a:t>
            </a:r>
          </a:p>
          <a:p>
            <a:pPr marL="0" marR="0" indent="0">
              <a:spcBef>
                <a:spcPts val="0"/>
              </a:spcBef>
              <a:spcAft>
                <a:spcPts val="0"/>
              </a:spcAft>
              <a:buNone/>
            </a:pPr>
            <a:endParaRPr lang="en-US" sz="3000" dirty="0"/>
          </a:p>
          <a:p>
            <a:pPr marL="0" marR="0" indent="0">
              <a:spcBef>
                <a:spcPts val="0"/>
              </a:spcBef>
              <a:spcAft>
                <a:spcPts val="0"/>
              </a:spcAft>
              <a:buNone/>
            </a:pPr>
            <a:r>
              <a:rPr lang="en-US" sz="3000" dirty="0"/>
              <a:t>In summation the bitfield abstraction removes a level of control from the programmer in favor of an abstraction that is not portable and does not map to the hardware reality with good fidelity.</a:t>
            </a:r>
          </a:p>
          <a:p>
            <a:pPr marL="0" marR="0" indent="0">
              <a:spcBef>
                <a:spcPts val="0"/>
              </a:spcBef>
              <a:spcAft>
                <a:spcPts val="0"/>
              </a:spcAft>
              <a:buNone/>
            </a:pPr>
            <a:r>
              <a:rPr lang="en-US" sz="3000" dirty="0"/>
              <a:t> </a:t>
            </a:r>
          </a:p>
          <a:p>
            <a:pPr marL="0" indent="0">
              <a:spcBef>
                <a:spcPts val="0"/>
              </a:spcBef>
              <a:buNone/>
            </a:pPr>
            <a:r>
              <a:rPr lang="en-US" sz="3000" dirty="0"/>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5819789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Recommendations</a:t>
            </a:r>
            <a:br>
              <a:rPr lang="en-US" sz="1800" b="1" dirty="0">
                <a:effectLst/>
                <a:latin typeface="Arial" panose="020B0604020202020204" pitchFamily="34" charset="0"/>
              </a:rPr>
            </a:b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92500" lnSpcReduction="10000"/>
          </a:bodyPr>
          <a:lstStyle/>
          <a:p>
            <a:pPr marL="0" marR="0" indent="0">
              <a:spcBef>
                <a:spcPts val="0"/>
              </a:spcBef>
              <a:spcAft>
                <a:spcPts val="0"/>
              </a:spcAft>
              <a:buNone/>
            </a:pPr>
            <a:r>
              <a:rPr lang="en-US" sz="3000" dirty="0"/>
              <a:t>Using the class with enumerations offers benefits without compromising code efficiency. Bitfields offer questionable benefit to the programmer with a cost in code efficiency. Using a class constant pointer to hold the base address of the register bank binds the pointer to the class name, but causes a problem with multiply defined constants and wastes storage (although a very small cost). Using a module static constant as the base pointer does not bind the name to any class and uses up additional space. The #define macro of the base address seems to yield the same benefits as the module static without the wasted space. The recommendation then is to use classes with enumerations, and a #define for the base address.</a:t>
            </a:r>
          </a:p>
          <a:p>
            <a:pPr marL="0" marR="0" indent="0">
              <a:spcBef>
                <a:spcPts val="0"/>
              </a:spcBef>
              <a:spcAft>
                <a:spcPts val="0"/>
              </a:spcAft>
              <a:buNone/>
            </a:pPr>
            <a:r>
              <a:rPr lang="en-US" sz="3000" dirty="0"/>
              <a:t> </a:t>
            </a:r>
          </a:p>
          <a:p>
            <a:pPr marL="0" indent="0">
              <a:spcBef>
                <a:spcPts val="0"/>
              </a:spcBef>
              <a:buNone/>
            </a:pPr>
            <a:r>
              <a:rPr lang="en-US" sz="3000" dirty="0"/>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2457798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595745" y="808892"/>
            <a:ext cx="10515600" cy="913878"/>
          </a:xfrm>
        </p:spPr>
        <p:txBody>
          <a:bodyPr>
            <a:normAutofit fontScale="90000"/>
          </a:bodyPr>
          <a:lstStyle/>
          <a:p>
            <a:pPr algn="ctr"/>
            <a:br>
              <a:rPr lang="en-US" b="1" dirty="0"/>
            </a:br>
            <a:r>
              <a:rPr lang="en-US" b="1" dirty="0"/>
              <a:t>References</a:t>
            </a: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a:bodyPr>
          <a:lstStyle/>
          <a:p>
            <a:pPr marL="342900" marR="0" lvl="0" indent="-342900">
              <a:spcBef>
                <a:spcPts val="0"/>
              </a:spcBef>
              <a:spcAft>
                <a:spcPts val="0"/>
              </a:spcAft>
              <a:buFont typeface="+mj-lt"/>
              <a:buAutoNum type="arabicPeriod"/>
              <a:tabLst>
                <a:tab pos="457200" algn="l"/>
              </a:tabLst>
            </a:pPr>
            <a:r>
              <a:rPr lang="en-US" sz="2000" dirty="0">
                <a:effectLst/>
                <a:latin typeface="Times New Roman" panose="02020603050405020304" pitchFamily="18" charset="0"/>
                <a:ea typeface="Times New Roman" panose="02020603050405020304" pitchFamily="18" charset="0"/>
              </a:rPr>
              <a:t>Saks, Dan, “Mapping Memory,” Embedded Systems Programming, September 2004, p 49. </a:t>
            </a:r>
            <a:r>
              <a:rPr lang="en-US" sz="2000" u="sng" dirty="0">
                <a:solidFill>
                  <a:srgbClr val="0000FF"/>
                </a:solidFill>
                <a:effectLst/>
                <a:latin typeface="Times New Roman" panose="02020603050405020304" pitchFamily="18" charset="0"/>
                <a:ea typeface="Times New Roman" panose="02020603050405020304" pitchFamily="18" charset="0"/>
                <a:hlinkClick r:id="rId2"/>
              </a:rPr>
              <a:t>http://www.embedded.com/shared/printableArticle.jhtml?articleID=26807176</a:t>
            </a: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2000" dirty="0">
                <a:effectLst/>
                <a:latin typeface="Times New Roman" panose="02020603050405020304" pitchFamily="18" charset="0"/>
                <a:ea typeface="Times New Roman" panose="02020603050405020304" pitchFamily="18" charset="0"/>
              </a:rPr>
              <a:t>Saks, Dan, “Mapping Memory Efficiently,” Embedded Systems Programming, November 2004, p 47. </a:t>
            </a:r>
            <a:r>
              <a:rPr lang="en-US" sz="2000" u="sng" dirty="0">
                <a:solidFill>
                  <a:srgbClr val="0000FF"/>
                </a:solidFill>
                <a:effectLst/>
                <a:latin typeface="Times New Roman" panose="02020603050405020304" pitchFamily="18" charset="0"/>
                <a:ea typeface="Times New Roman" panose="02020603050405020304" pitchFamily="18" charset="0"/>
                <a:hlinkClick r:id="rId3"/>
              </a:rPr>
              <a:t>http://www.embedded.com/shared/printableArticle.jhtml?articleID=50900224</a:t>
            </a: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2000" dirty="0">
                <a:effectLst/>
                <a:latin typeface="Times New Roman" panose="02020603050405020304" pitchFamily="18" charset="0"/>
                <a:ea typeface="Times New Roman" panose="02020603050405020304" pitchFamily="18" charset="0"/>
              </a:rPr>
              <a:t>Saks, Dan, “More Ways to Map Memory,” Embedded Systems Programming, December 2004. </a:t>
            </a:r>
            <a:r>
              <a:rPr lang="en-US" sz="2000" u="sng" dirty="0">
                <a:solidFill>
                  <a:srgbClr val="0000FF"/>
                </a:solidFill>
                <a:effectLst/>
                <a:latin typeface="Times New Roman" panose="02020603050405020304" pitchFamily="18" charset="0"/>
                <a:ea typeface="Times New Roman" panose="02020603050405020304" pitchFamily="18" charset="0"/>
                <a:hlinkClick r:id="rId4"/>
              </a:rPr>
              <a:t>http://www.embedded.com/shared/printableArticle.jhtml?articleID=55301821</a:t>
            </a: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2000" dirty="0">
                <a:effectLst/>
                <a:latin typeface="Times New Roman" panose="02020603050405020304" pitchFamily="18" charset="0"/>
                <a:ea typeface="Times New Roman" panose="02020603050405020304" pitchFamily="18" charset="0"/>
              </a:rPr>
              <a:t>Saks, Dan, “Symbolic Constants,” Embedded Systems Programming, November 2001 p 55. </a:t>
            </a:r>
            <a:r>
              <a:rPr lang="en-US" sz="2000" u="sng" dirty="0">
                <a:solidFill>
                  <a:srgbClr val="0000FF"/>
                </a:solidFill>
                <a:effectLst/>
                <a:latin typeface="Times New Roman" panose="02020603050405020304" pitchFamily="18" charset="0"/>
                <a:ea typeface="Times New Roman" panose="02020603050405020304" pitchFamily="18" charset="0"/>
                <a:hlinkClick r:id="rId5"/>
              </a:rPr>
              <a:t>http://www.embedded.com/shared/printableArticle.jhtml?articleID=9900352</a:t>
            </a: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2000" dirty="0">
                <a:effectLst/>
                <a:latin typeface="Times New Roman" panose="02020603050405020304" pitchFamily="18" charset="0"/>
                <a:ea typeface="Times New Roman" panose="02020603050405020304" pitchFamily="18" charset="0"/>
              </a:rPr>
              <a:t>Saks, Dan, “As Precise as Possible,” Embedded Systems Programming, April 2002, p 43. </a:t>
            </a:r>
            <a:r>
              <a:rPr lang="en-US" sz="2000" u="sng" dirty="0">
                <a:solidFill>
                  <a:srgbClr val="0000FF"/>
                </a:solidFill>
                <a:effectLst/>
                <a:latin typeface="Times New Roman" panose="02020603050405020304" pitchFamily="18" charset="0"/>
                <a:ea typeface="Times New Roman" panose="02020603050405020304" pitchFamily="18" charset="0"/>
                <a:hlinkClick r:id="rId6"/>
              </a:rPr>
              <a:t>http://www.embedded.com/shared/printableArticle.jhtml?articleID=9900563</a:t>
            </a:r>
            <a:endParaRPr lang="en-US" sz="20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2000" dirty="0">
                <a:effectLst/>
                <a:latin typeface="Times New Roman" panose="02020603050405020304" pitchFamily="18" charset="0"/>
                <a:ea typeface="Times New Roman" panose="02020603050405020304" pitchFamily="18" charset="0"/>
              </a:rPr>
              <a:t>Saks, Dan, “Representing and Manipulating Hardware in Standard C and C++,” Embedded Systems Seminar Silicon Valley, August 3-4 2004, Westin Santa Clara, CA. </a:t>
            </a:r>
          </a:p>
          <a:p>
            <a:pPr marL="0" marR="0" indent="0">
              <a:spcBef>
                <a:spcPts val="0"/>
              </a:spcBef>
              <a:spcAft>
                <a:spcPts val="0"/>
              </a:spcAft>
              <a:buNone/>
            </a:pPr>
            <a:r>
              <a:rPr lang="en-US" sz="3000" dirty="0"/>
              <a:t> </a:t>
            </a:r>
          </a:p>
          <a:p>
            <a:pPr marL="0" indent="0">
              <a:spcBef>
                <a:spcPts val="0"/>
              </a:spcBef>
              <a:buNone/>
            </a:pPr>
            <a:r>
              <a:rPr lang="en-US" sz="3000" dirty="0"/>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1812958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p:txBody>
          <a:bodyPr>
            <a:normAutofit fontScale="90000"/>
          </a:bodyPr>
          <a:lstStyle/>
          <a:p>
            <a:pPr algn="ctr"/>
            <a:r>
              <a:rPr lang="en-US" b="1" dirty="0"/>
              <a:t>Requirements</a:t>
            </a: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a:bodyPr>
          <a:lstStyle/>
          <a:p>
            <a:pPr marL="0" marR="0" indent="0">
              <a:spcBef>
                <a:spcPts val="0"/>
              </a:spcBef>
              <a:spcAft>
                <a:spcPts val="0"/>
              </a:spcAft>
              <a:buNone/>
            </a:pPr>
            <a:r>
              <a:rPr lang="en-US" dirty="0"/>
              <a:t>In an embedded system hardware register access is usually provided by direct addressing in the processors memory map.</a:t>
            </a:r>
          </a:p>
          <a:p>
            <a:pPr marL="0" marR="0" indent="0">
              <a:spcBef>
                <a:spcPts val="0"/>
              </a:spcBef>
              <a:spcAft>
                <a:spcPts val="0"/>
              </a:spcAft>
              <a:buNone/>
            </a:pPr>
            <a:endParaRPr lang="en-US" dirty="0"/>
          </a:p>
          <a:p>
            <a:pPr marL="0" marR="0" indent="0">
              <a:spcBef>
                <a:spcPts val="0"/>
              </a:spcBef>
              <a:spcAft>
                <a:spcPts val="0"/>
              </a:spcAft>
              <a:buNone/>
            </a:pPr>
            <a:r>
              <a:rPr lang="en-US" dirty="0"/>
              <a:t>These systems require efficient access to these locations and typically involve individual bit manipulations in each register.</a:t>
            </a:r>
          </a:p>
          <a:p>
            <a:pPr marL="0" marR="0" indent="0">
              <a:spcBef>
                <a:spcPts val="0"/>
              </a:spcBef>
              <a:spcAft>
                <a:spcPts val="0"/>
              </a:spcAft>
              <a:buNone/>
            </a:pPr>
            <a:endParaRPr lang="en-US" dirty="0"/>
          </a:p>
          <a:p>
            <a:pPr marL="0" marR="0" indent="0">
              <a:spcBef>
                <a:spcPts val="0"/>
              </a:spcBef>
              <a:spcAft>
                <a:spcPts val="0"/>
              </a:spcAft>
              <a:buNone/>
            </a:pPr>
            <a:r>
              <a:rPr lang="en-US" dirty="0"/>
              <a:t>In many cases blocks of registers are semantically bound together and an interface that reflects this grouping is desirable. </a:t>
            </a:r>
          </a:p>
          <a:p>
            <a:endParaRPr lang="en-US" dirty="0"/>
          </a:p>
        </p:txBody>
      </p:sp>
    </p:spTree>
    <p:extLst>
      <p:ext uri="{BB962C8B-B14F-4D97-AF65-F5344CB8AC3E}">
        <p14:creationId xmlns:p14="http://schemas.microsoft.com/office/powerpoint/2010/main" val="895053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p:txBody>
          <a:bodyPr>
            <a:normAutofit fontScale="90000"/>
          </a:bodyPr>
          <a:lstStyle/>
          <a:p>
            <a:pPr algn="ctr"/>
            <a:r>
              <a:rPr lang="en-US" b="1" dirty="0"/>
              <a:t>Using the #define for everything method</a:t>
            </a: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a:bodyPr>
          <a:lstStyle/>
          <a:p>
            <a:pPr marL="0" marR="0" indent="0">
              <a:spcBef>
                <a:spcPts val="0"/>
              </a:spcBef>
              <a:spcAft>
                <a:spcPts val="0"/>
              </a:spcAft>
              <a:buNone/>
            </a:pPr>
            <a:r>
              <a:rPr lang="en-US" dirty="0"/>
              <a:t>In this method the addresses of hardware registers are represented by preprocessor symbols containing a typecast of a constant integer address to the proper type for the register.</a:t>
            </a:r>
          </a:p>
          <a:p>
            <a:pPr marL="0" marR="0" indent="0">
              <a:spcBef>
                <a:spcPts val="0"/>
              </a:spcBef>
              <a:spcAft>
                <a:spcPts val="0"/>
              </a:spcAft>
              <a:buNone/>
            </a:pPr>
            <a:endParaRPr lang="en-US" dirty="0"/>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#define</a:t>
            </a:r>
            <a:r>
              <a:rPr lang="en-US" sz="1600" dirty="0">
                <a:effectLst/>
                <a:latin typeface="Courier New" panose="02070309020205020404" pitchFamily="49" charset="0"/>
                <a:ea typeface="Times New Roman" panose="02020603050405020304" pitchFamily="18" charset="0"/>
              </a:rPr>
              <a:t> MBAR_ADDRESS (0x10000000)</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#define</a:t>
            </a:r>
            <a:r>
              <a:rPr lang="en-US" sz="1600" dirty="0">
                <a:effectLst/>
                <a:latin typeface="Courier New" panose="02070309020205020404" pitchFamily="49" charset="0"/>
                <a:ea typeface="Times New Roman" panose="02020603050405020304" pitchFamily="18" charset="0"/>
              </a:rPr>
              <a:t> UART1_BASE_ADDRESS    (MBAR_ADDRESS + 0x100) </a:t>
            </a:r>
            <a:r>
              <a:rPr lang="en-US" sz="1600" dirty="0">
                <a:solidFill>
                  <a:srgbClr val="008000"/>
                </a:solidFill>
                <a:effectLst/>
                <a:latin typeface="Courier New" panose="02070309020205020404" pitchFamily="49" charset="0"/>
                <a:ea typeface="Times New Roman" panose="02020603050405020304" pitchFamily="18" charset="0"/>
              </a:rPr>
              <a:t>/* UART 1 base */</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#define</a:t>
            </a:r>
            <a:r>
              <a:rPr lang="en-US" sz="1600" dirty="0">
                <a:effectLst/>
                <a:latin typeface="Courier New" panose="02070309020205020404" pitchFamily="49" charset="0"/>
                <a:ea typeface="Times New Roman" panose="02020603050405020304" pitchFamily="18" charset="0"/>
              </a:rPr>
              <a:t> UART_UMR_PTR        ((</a:t>
            </a:r>
            <a:r>
              <a:rPr lang="en-US" sz="1600" dirty="0">
                <a:solidFill>
                  <a:srgbClr val="0000FF"/>
                </a:solidFill>
                <a:effectLst/>
                <a:latin typeface="Courier New" panose="02070309020205020404" pitchFamily="49" charset="0"/>
                <a:ea typeface="Times New Roman" panose="02020603050405020304" pitchFamily="18" charset="0"/>
              </a:rPr>
              <a:t>volatile</a:t>
            </a:r>
            <a:r>
              <a:rPr lang="en-US" sz="1600" dirty="0">
                <a:effectLst/>
                <a:latin typeface="Courier New" panose="02070309020205020404" pitchFamily="49" charset="0"/>
                <a:ea typeface="Times New Roman" panose="02020603050405020304" pitchFamily="18" charset="0"/>
              </a:rPr>
              <a:t> </a:t>
            </a:r>
            <a:r>
              <a:rPr lang="en-US" sz="1600" dirty="0">
                <a:solidFill>
                  <a:srgbClr val="0000FF"/>
                </a:solidFill>
                <a:effectLst/>
                <a:latin typeface="Courier New" panose="02070309020205020404" pitchFamily="49" charset="0"/>
                <a:ea typeface="Times New Roman" panose="02020603050405020304" pitchFamily="18" charset="0"/>
              </a:rPr>
              <a:t>unsigned</a:t>
            </a:r>
            <a:r>
              <a:rPr lang="en-US" sz="1600" dirty="0">
                <a:effectLst/>
                <a:latin typeface="Courier New" panose="02070309020205020404" pitchFamily="49" charset="0"/>
                <a:ea typeface="Times New Roman" panose="02020603050405020304" pitchFamily="18" charset="0"/>
              </a:rPr>
              <a:t> </a:t>
            </a:r>
            <a:r>
              <a:rPr lang="en-US" sz="1600" dirty="0">
                <a:solidFill>
                  <a:srgbClr val="0000FF"/>
                </a:solidFill>
                <a:effectLst/>
                <a:latin typeface="Courier New" panose="02070309020205020404" pitchFamily="49" charset="0"/>
                <a:ea typeface="Times New Roman" panose="02020603050405020304" pitchFamily="18" charset="0"/>
              </a:rPr>
              <a:t>char</a:t>
            </a:r>
            <a:r>
              <a:rPr lang="en-US" sz="1600" dirty="0">
                <a:effectLst/>
                <a:latin typeface="Courier New" panose="02070309020205020404" pitchFamily="49" charset="0"/>
                <a:ea typeface="Times New Roman" panose="02020603050405020304" pitchFamily="18" charset="0"/>
              </a:rPr>
              <a:t> *)(UART1_BASE_ADDRESS+0x00))</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#define</a:t>
            </a:r>
            <a:r>
              <a:rPr lang="en-US" sz="1600" dirty="0">
                <a:effectLst/>
                <a:latin typeface="Courier New" panose="02070309020205020404" pitchFamily="49" charset="0"/>
                <a:ea typeface="Times New Roman" panose="02020603050405020304" pitchFamily="18" charset="0"/>
              </a:rPr>
              <a:t> UART_USR_UCSR_PTR   ((</a:t>
            </a:r>
            <a:r>
              <a:rPr lang="en-US" sz="1600" dirty="0">
                <a:solidFill>
                  <a:srgbClr val="0000FF"/>
                </a:solidFill>
                <a:effectLst/>
                <a:latin typeface="Courier New" panose="02070309020205020404" pitchFamily="49" charset="0"/>
                <a:ea typeface="Times New Roman" panose="02020603050405020304" pitchFamily="18" charset="0"/>
              </a:rPr>
              <a:t>volatile</a:t>
            </a:r>
            <a:r>
              <a:rPr lang="en-US" sz="1600" dirty="0">
                <a:effectLst/>
                <a:latin typeface="Courier New" panose="02070309020205020404" pitchFamily="49" charset="0"/>
                <a:ea typeface="Times New Roman" panose="02020603050405020304" pitchFamily="18" charset="0"/>
              </a:rPr>
              <a:t> </a:t>
            </a:r>
            <a:r>
              <a:rPr lang="en-US" sz="1600" dirty="0">
                <a:solidFill>
                  <a:srgbClr val="0000FF"/>
                </a:solidFill>
                <a:effectLst/>
                <a:latin typeface="Courier New" panose="02070309020205020404" pitchFamily="49" charset="0"/>
                <a:ea typeface="Times New Roman" panose="02020603050405020304" pitchFamily="18" charset="0"/>
              </a:rPr>
              <a:t>unsigned</a:t>
            </a:r>
            <a:r>
              <a:rPr lang="en-US" sz="1600" dirty="0">
                <a:effectLst/>
                <a:latin typeface="Courier New" panose="02070309020205020404" pitchFamily="49" charset="0"/>
                <a:ea typeface="Times New Roman" panose="02020603050405020304" pitchFamily="18" charset="0"/>
              </a:rPr>
              <a:t> </a:t>
            </a:r>
            <a:r>
              <a:rPr lang="en-US" sz="1600" dirty="0">
                <a:solidFill>
                  <a:srgbClr val="0000FF"/>
                </a:solidFill>
                <a:effectLst/>
                <a:latin typeface="Courier New" panose="02070309020205020404" pitchFamily="49" charset="0"/>
                <a:ea typeface="Times New Roman" panose="02020603050405020304" pitchFamily="18" charset="0"/>
              </a:rPr>
              <a:t>char</a:t>
            </a:r>
            <a:r>
              <a:rPr lang="en-US" sz="1600" dirty="0">
                <a:effectLst/>
                <a:latin typeface="Courier New" panose="02070309020205020404" pitchFamily="49" charset="0"/>
                <a:ea typeface="Times New Roman" panose="02020603050405020304" pitchFamily="18" charset="0"/>
              </a:rPr>
              <a:t> *)(UART1_BASE_ADDRESS+0x04))</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#define</a:t>
            </a:r>
            <a:r>
              <a:rPr lang="en-US" sz="1600" dirty="0">
                <a:effectLst/>
                <a:latin typeface="Courier New" panose="02070309020205020404" pitchFamily="49" charset="0"/>
                <a:ea typeface="Times New Roman" panose="02020603050405020304" pitchFamily="18" charset="0"/>
              </a:rPr>
              <a:t> UART_UCR_PTR        ((</a:t>
            </a:r>
            <a:r>
              <a:rPr lang="en-US" sz="1600" dirty="0">
                <a:solidFill>
                  <a:srgbClr val="0000FF"/>
                </a:solidFill>
                <a:effectLst/>
                <a:latin typeface="Courier New" panose="02070309020205020404" pitchFamily="49" charset="0"/>
                <a:ea typeface="Times New Roman" panose="02020603050405020304" pitchFamily="18" charset="0"/>
              </a:rPr>
              <a:t>volatile</a:t>
            </a:r>
            <a:r>
              <a:rPr lang="en-US" sz="1600" dirty="0">
                <a:effectLst/>
                <a:latin typeface="Courier New" panose="02070309020205020404" pitchFamily="49" charset="0"/>
                <a:ea typeface="Times New Roman" panose="02020603050405020304" pitchFamily="18" charset="0"/>
              </a:rPr>
              <a:t> </a:t>
            </a:r>
            <a:r>
              <a:rPr lang="en-US" sz="1600" dirty="0">
                <a:solidFill>
                  <a:srgbClr val="0000FF"/>
                </a:solidFill>
                <a:effectLst/>
                <a:latin typeface="Courier New" panose="02070309020205020404" pitchFamily="49" charset="0"/>
                <a:ea typeface="Times New Roman" panose="02020603050405020304" pitchFamily="18" charset="0"/>
              </a:rPr>
              <a:t>unsigned</a:t>
            </a:r>
            <a:r>
              <a:rPr lang="en-US" sz="1600" dirty="0">
                <a:effectLst/>
                <a:latin typeface="Courier New" panose="02070309020205020404" pitchFamily="49" charset="0"/>
                <a:ea typeface="Times New Roman" panose="02020603050405020304" pitchFamily="18" charset="0"/>
              </a:rPr>
              <a:t> </a:t>
            </a:r>
            <a:r>
              <a:rPr lang="en-US" sz="1600" dirty="0">
                <a:solidFill>
                  <a:srgbClr val="0000FF"/>
                </a:solidFill>
                <a:effectLst/>
                <a:latin typeface="Courier New" panose="02070309020205020404" pitchFamily="49" charset="0"/>
                <a:ea typeface="Times New Roman" panose="02020603050405020304" pitchFamily="18" charset="0"/>
              </a:rPr>
              <a:t>char</a:t>
            </a:r>
            <a:r>
              <a:rPr lang="en-US" sz="1600" dirty="0">
                <a:effectLst/>
                <a:latin typeface="Courier New" panose="02070309020205020404" pitchFamily="49" charset="0"/>
                <a:ea typeface="Times New Roman" panose="02020603050405020304" pitchFamily="18" charset="0"/>
              </a:rPr>
              <a:t> *)(UART1_BASE_ADDRESS+0x08))</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p:txBody>
      </p:sp>
    </p:spTree>
    <p:extLst>
      <p:ext uri="{BB962C8B-B14F-4D97-AF65-F5344CB8AC3E}">
        <p14:creationId xmlns:p14="http://schemas.microsoft.com/office/powerpoint/2010/main" val="205276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p:txBody>
          <a:bodyPr>
            <a:normAutofit fontScale="90000"/>
          </a:bodyPr>
          <a:lstStyle/>
          <a:p>
            <a:pPr algn="ctr"/>
            <a:r>
              <a:rPr lang="en-US" b="1" dirty="0"/>
              <a:t>Using the #define for everything method</a:t>
            </a: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a:bodyPr>
          <a:lstStyle/>
          <a:p>
            <a:pPr marL="0" marR="0" indent="0">
              <a:spcBef>
                <a:spcPts val="0"/>
              </a:spcBef>
              <a:spcAft>
                <a:spcPts val="0"/>
              </a:spcAft>
              <a:buNone/>
            </a:pPr>
            <a:r>
              <a:rPr lang="en-US" dirty="0"/>
              <a:t>Individual bits in registers are represented by more preprocessor symbols. These symbols are combined by hand using bitwise logical operators.</a:t>
            </a:r>
          </a:p>
          <a:p>
            <a:pPr marL="0" marR="0" indent="0">
              <a:spcBef>
                <a:spcPts val="0"/>
              </a:spcBef>
              <a:spcAft>
                <a:spcPts val="0"/>
              </a:spcAft>
              <a:buNone/>
            </a:pPr>
            <a:endParaRPr lang="en-US" dirty="0"/>
          </a:p>
          <a:p>
            <a:pPr marL="0" marR="0" indent="0">
              <a:spcBef>
                <a:spcPts val="0"/>
              </a:spcBef>
              <a:spcAft>
                <a:spcPts val="0"/>
              </a:spcAft>
              <a:buNone/>
            </a:pPr>
            <a:r>
              <a:rPr lang="en-US" sz="1600" dirty="0">
                <a:solidFill>
                  <a:srgbClr val="008000"/>
                </a:solidFill>
                <a:effectLst/>
                <a:latin typeface="Courier New" panose="02070309020205020404" pitchFamily="49" charset="0"/>
                <a:ea typeface="Times New Roman" panose="02020603050405020304" pitchFamily="18" charset="0"/>
              </a:rPr>
              <a:t>/* UART Mode Register bits */</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#define</a:t>
            </a:r>
            <a:r>
              <a:rPr lang="en-US" sz="1600" dirty="0">
                <a:effectLst/>
                <a:latin typeface="Courier New" panose="02070309020205020404" pitchFamily="49" charset="0"/>
                <a:ea typeface="Times New Roman" panose="02020603050405020304" pitchFamily="18" charset="0"/>
              </a:rPr>
              <a:t> UMR1_OP            (0x04)   </a:t>
            </a:r>
            <a:r>
              <a:rPr lang="en-US" sz="1600" dirty="0">
                <a:solidFill>
                  <a:srgbClr val="008000"/>
                </a:solidFill>
                <a:effectLst/>
                <a:latin typeface="Courier New" panose="02070309020205020404" pitchFamily="49" charset="0"/>
                <a:ea typeface="Times New Roman" panose="02020603050405020304" pitchFamily="18" charset="0"/>
              </a:rPr>
              <a:t>/* odd parity */</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#define</a:t>
            </a:r>
            <a:r>
              <a:rPr lang="en-US" sz="1600" dirty="0">
                <a:effectLst/>
                <a:latin typeface="Courier New" panose="02070309020205020404" pitchFamily="49" charset="0"/>
                <a:ea typeface="Times New Roman" panose="02020603050405020304" pitchFamily="18" charset="0"/>
              </a:rPr>
              <a:t> UMR1_BPC(n)        (n-5)    </a:t>
            </a:r>
            <a:r>
              <a:rPr lang="en-US" sz="1600" dirty="0">
                <a:solidFill>
                  <a:srgbClr val="008000"/>
                </a:solidFill>
                <a:effectLst/>
                <a:latin typeface="Courier New" panose="02070309020205020404" pitchFamily="49" charset="0"/>
                <a:ea typeface="Times New Roman" panose="02020603050405020304" pitchFamily="18" charset="0"/>
              </a:rPr>
              <a:t>/* number of bits per char 5,6,7,8 */</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600" dirty="0">
                <a:solidFill>
                  <a:srgbClr val="008000"/>
                </a:solidFill>
                <a:effectLst/>
                <a:latin typeface="Courier New" panose="02070309020205020404" pitchFamily="49" charset="0"/>
                <a:ea typeface="Times New Roman" panose="02020603050405020304" pitchFamily="18" charset="0"/>
              </a:rPr>
              <a:t>/*    UART Command  Register bits */</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#define</a:t>
            </a:r>
            <a:r>
              <a:rPr lang="en-US" sz="1600" dirty="0">
                <a:effectLst/>
                <a:latin typeface="Courier New" panose="02070309020205020404" pitchFamily="49" charset="0"/>
                <a:ea typeface="Times New Roman" panose="02020603050405020304" pitchFamily="18" charset="0"/>
              </a:rPr>
              <a:t> UCR_RESET_RX       (0x20)   </a:t>
            </a:r>
            <a:r>
              <a:rPr lang="en-US" sz="1600" dirty="0">
                <a:solidFill>
                  <a:srgbClr val="008000"/>
                </a:solidFill>
                <a:effectLst/>
                <a:latin typeface="Courier New" panose="02070309020205020404" pitchFamily="49" charset="0"/>
                <a:ea typeface="Times New Roman" panose="02020603050405020304" pitchFamily="18" charset="0"/>
              </a:rPr>
              <a:t>/* reset receiver */</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600" dirty="0">
                <a:solidFill>
                  <a:srgbClr val="008000"/>
                </a:solidFill>
                <a:effectLst/>
                <a:latin typeface="Courier New" panose="02070309020205020404" pitchFamily="49" charset="0"/>
                <a:ea typeface="Times New Roman" panose="02020603050405020304" pitchFamily="18" charset="0"/>
              </a:rPr>
              <a:t>/*    UART Status Register bits */</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#define</a:t>
            </a:r>
            <a:r>
              <a:rPr lang="en-US" sz="1600" dirty="0">
                <a:effectLst/>
                <a:latin typeface="Courier New" panose="02070309020205020404" pitchFamily="49" charset="0"/>
                <a:ea typeface="Times New Roman" panose="02020603050405020304" pitchFamily="18" charset="0"/>
              </a:rPr>
              <a:t> UART_STS_OVERRUN_ERR        (0x10)</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p:txBody>
      </p:sp>
    </p:spTree>
    <p:extLst>
      <p:ext uri="{BB962C8B-B14F-4D97-AF65-F5344CB8AC3E}">
        <p14:creationId xmlns:p14="http://schemas.microsoft.com/office/powerpoint/2010/main" val="176846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p:txBody>
          <a:bodyPr>
            <a:normAutofit fontScale="90000"/>
          </a:bodyPr>
          <a:lstStyle/>
          <a:p>
            <a:pPr algn="ctr"/>
            <a:r>
              <a:rPr lang="en-US" b="1" dirty="0"/>
              <a:t>Using the #define for everything method</a:t>
            </a: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lnSpcReduction="10000"/>
          </a:bodyPr>
          <a:lstStyle/>
          <a:p>
            <a:pPr marL="0" marR="0" indent="0">
              <a:spcBef>
                <a:spcPts val="0"/>
              </a:spcBef>
              <a:spcAft>
                <a:spcPts val="0"/>
              </a:spcAft>
              <a:buNone/>
            </a:pPr>
            <a:r>
              <a:rPr lang="en-US" dirty="0"/>
              <a:t>Using these preprocessor symbols as pointers affords the register access.</a:t>
            </a:r>
          </a:p>
          <a:p>
            <a:pPr marL="0" marR="0" indent="0">
              <a:spcBef>
                <a:spcPts val="0"/>
              </a:spcBef>
              <a:spcAft>
                <a:spcPts val="0"/>
              </a:spcAft>
              <a:buNone/>
            </a:pPr>
            <a:endParaRPr lang="en-US" dirty="0"/>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*UART_UMR_PTR = UMR1_BPC(8) | UMR1_OP;</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*UART_UCR_PTR = UCR_RESET_RX;</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solidFill>
                  <a:srgbClr val="0000FF"/>
                </a:solidFill>
                <a:effectLst/>
                <a:latin typeface="Courier New" panose="02070309020205020404" pitchFamily="49" charset="0"/>
                <a:ea typeface="Times New Roman" panose="02020603050405020304" pitchFamily="18" charset="0"/>
              </a:rPr>
              <a:t>if</a:t>
            </a:r>
            <a:r>
              <a:rPr lang="en-US" sz="1600" dirty="0">
                <a:effectLst/>
                <a:latin typeface="Courier New" panose="02070309020205020404" pitchFamily="49" charset="0"/>
                <a:ea typeface="Times New Roman" panose="02020603050405020304" pitchFamily="18" charset="0"/>
              </a:rPr>
              <a:t>( *UART_USR_UCSR_PTR &amp; UART_STS_OVERRUN_ERR ) {</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    do something about overrun error;</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a:t>
            </a:r>
          </a:p>
          <a:p>
            <a:pPr marL="0" marR="0" indent="0">
              <a:spcBef>
                <a:spcPts val="0"/>
              </a:spcBef>
              <a:spcAft>
                <a:spcPts val="0"/>
              </a:spcAft>
              <a:buNone/>
            </a:pPr>
            <a:endParaRPr lang="en-US" sz="1600" dirty="0">
              <a:effectLst/>
              <a:latin typeface="Courier New" panose="02070309020205020404" pitchFamily="49" charset="0"/>
              <a:ea typeface="Times New Roman" panose="02020603050405020304" pitchFamily="18" charset="0"/>
            </a:endParaRPr>
          </a:p>
          <a:p>
            <a:pPr marL="0" marR="0" indent="0">
              <a:spcBef>
                <a:spcPts val="0"/>
              </a:spcBef>
              <a:spcAft>
                <a:spcPts val="0"/>
              </a:spcAft>
              <a:buNone/>
            </a:pPr>
            <a:r>
              <a:rPr lang="en-US" dirty="0"/>
              <a:t>This approach generates very efficient code.</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       </a:t>
            </a:r>
            <a:r>
              <a:rPr lang="en-US" sz="1600" dirty="0" err="1">
                <a:effectLst/>
                <a:latin typeface="Courier New" panose="02070309020205020404" pitchFamily="49" charset="0"/>
                <a:ea typeface="Times New Roman" panose="02020603050405020304" pitchFamily="18" charset="0"/>
              </a:rPr>
              <a:t>movb</a:t>
            </a:r>
            <a:r>
              <a:rPr lang="en-US" sz="1600" dirty="0">
                <a:effectLst/>
                <a:latin typeface="Courier New" panose="02070309020205020404" pitchFamily="49" charset="0"/>
                <a:ea typeface="Times New Roman" panose="02020603050405020304" pitchFamily="18" charset="0"/>
              </a:rPr>
              <a:t>    $7, 268435712</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       </a:t>
            </a:r>
            <a:r>
              <a:rPr lang="en-US" sz="1600" dirty="0" err="1">
                <a:effectLst/>
                <a:latin typeface="Courier New" panose="02070309020205020404" pitchFamily="49" charset="0"/>
                <a:ea typeface="Times New Roman" panose="02020603050405020304" pitchFamily="18" charset="0"/>
              </a:rPr>
              <a:t>movb</a:t>
            </a:r>
            <a:r>
              <a:rPr lang="en-US" sz="1600" dirty="0">
                <a:effectLst/>
                <a:latin typeface="Courier New" panose="02070309020205020404" pitchFamily="49" charset="0"/>
                <a:ea typeface="Times New Roman" panose="02020603050405020304" pitchFamily="18" charset="0"/>
              </a:rPr>
              <a:t>    $32, 268435720</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       </a:t>
            </a:r>
            <a:r>
              <a:rPr lang="en-US" sz="1600" dirty="0" err="1">
                <a:effectLst/>
                <a:latin typeface="Courier New" panose="02070309020205020404" pitchFamily="49" charset="0"/>
                <a:ea typeface="Times New Roman" panose="02020603050405020304" pitchFamily="18" charset="0"/>
              </a:rPr>
              <a:t>movzbl</a:t>
            </a:r>
            <a:r>
              <a:rPr lang="en-US" sz="1600" dirty="0">
                <a:effectLst/>
                <a:latin typeface="Courier New" panose="02070309020205020404" pitchFamily="49" charset="0"/>
                <a:ea typeface="Times New Roman" panose="02020603050405020304" pitchFamily="18" charset="0"/>
              </a:rPr>
              <a:t>  268435716, %</a:t>
            </a:r>
            <a:r>
              <a:rPr lang="en-US" sz="1600" dirty="0" err="1">
                <a:effectLst/>
                <a:latin typeface="Courier New" panose="02070309020205020404" pitchFamily="49" charset="0"/>
                <a:ea typeface="Times New Roman" panose="02020603050405020304" pitchFamily="18" charset="0"/>
              </a:rPr>
              <a:t>eax</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       </a:t>
            </a:r>
            <a:r>
              <a:rPr lang="en-US" sz="1600" dirty="0" err="1">
                <a:effectLst/>
                <a:latin typeface="Courier New" panose="02070309020205020404" pitchFamily="49" charset="0"/>
                <a:ea typeface="Times New Roman" panose="02020603050405020304" pitchFamily="18" charset="0"/>
              </a:rPr>
              <a:t>testb</a:t>
            </a:r>
            <a:r>
              <a:rPr lang="en-US" sz="1600" dirty="0">
                <a:effectLst/>
                <a:latin typeface="Courier New" panose="02070309020205020404" pitchFamily="49" charset="0"/>
                <a:ea typeface="Times New Roman" panose="02020603050405020304" pitchFamily="18" charset="0"/>
              </a:rPr>
              <a:t>   $16, %al</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       je      L2</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        # basic block 1</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       </a:t>
            </a:r>
            <a:r>
              <a:rPr lang="en-US" sz="1600" dirty="0" err="1">
                <a:effectLst/>
                <a:latin typeface="Courier New" panose="02070309020205020404" pitchFamily="49" charset="0"/>
                <a:ea typeface="Times New Roman" panose="02020603050405020304" pitchFamily="18" charset="0"/>
              </a:rPr>
              <a:t>movb</a:t>
            </a:r>
            <a:r>
              <a:rPr lang="en-US" sz="1600" dirty="0">
                <a:effectLst/>
                <a:latin typeface="Courier New" panose="02070309020205020404" pitchFamily="49" charset="0"/>
                <a:ea typeface="Times New Roman" panose="02020603050405020304" pitchFamily="18" charset="0"/>
              </a:rPr>
              <a:t>    $1, %bl</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600" dirty="0">
                <a:effectLst/>
                <a:latin typeface="Courier New" panose="02070309020205020404" pitchFamily="49" charset="0"/>
                <a:ea typeface="Times New Roman" panose="02020603050405020304" pitchFamily="18" charset="0"/>
              </a:rPr>
              <a:t>L2:</a:t>
            </a:r>
            <a:endParaRPr lang="en-US" sz="16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p:txBody>
      </p:sp>
    </p:spTree>
    <p:extLst>
      <p:ext uri="{BB962C8B-B14F-4D97-AF65-F5344CB8AC3E}">
        <p14:creationId xmlns:p14="http://schemas.microsoft.com/office/powerpoint/2010/main" val="1395410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p:txBody>
          <a:bodyPr>
            <a:normAutofit fontScale="90000"/>
          </a:bodyPr>
          <a:lstStyle/>
          <a:p>
            <a:pPr algn="ctr"/>
            <a:r>
              <a:rPr lang="en-US" b="1" dirty="0"/>
              <a:t>Using the #define for everything method</a:t>
            </a: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lnSpcReduction="10000"/>
          </a:bodyPr>
          <a:lstStyle/>
          <a:p>
            <a:pPr marL="0" marR="0" indent="0">
              <a:spcBef>
                <a:spcPts val="0"/>
              </a:spcBef>
              <a:spcAft>
                <a:spcPts val="0"/>
              </a:spcAft>
              <a:buNone/>
            </a:pPr>
            <a:r>
              <a:rPr lang="en-US" dirty="0"/>
              <a:t>This approach suffers from a few weaknesses. First the use of the preprocessor is undesirable for the following reasons:</a:t>
            </a:r>
          </a:p>
          <a:p>
            <a:pPr>
              <a:spcBef>
                <a:spcPts val="0"/>
              </a:spcBef>
              <a:tabLst>
                <a:tab pos="457200" algn="l"/>
              </a:tabLst>
            </a:pPr>
            <a:r>
              <a:rPr lang="en-US" dirty="0"/>
              <a:t>The symbols have global scope in the module and therefore necessitates the practice of pre-pending all symbols with some kind of group name.</a:t>
            </a:r>
          </a:p>
          <a:p>
            <a:pPr>
              <a:spcBef>
                <a:spcPts val="0"/>
              </a:spcBef>
              <a:tabLst>
                <a:tab pos="457200" algn="l"/>
              </a:tabLst>
            </a:pPr>
            <a:r>
              <a:rPr lang="en-US" dirty="0"/>
              <a:t>The symbols are not a proper part of the C++ language and therefore have no type and are not conveyed to the debugger. </a:t>
            </a:r>
          </a:p>
          <a:p>
            <a:pPr>
              <a:spcBef>
                <a:spcPts val="0"/>
              </a:spcBef>
              <a:tabLst>
                <a:tab pos="457200" algn="l"/>
              </a:tabLst>
            </a:pPr>
            <a:r>
              <a:rPr lang="en-US" dirty="0"/>
              <a:t>Numerous known problems with preprocessor syntax such as unintended concatenation requiring copious parenthesis.</a:t>
            </a:r>
          </a:p>
          <a:p>
            <a:pPr marL="0" marR="0" indent="0">
              <a:spcBef>
                <a:spcPts val="0"/>
              </a:spcBef>
              <a:spcAft>
                <a:spcPts val="0"/>
              </a:spcAft>
              <a:buNone/>
            </a:pPr>
            <a:endParaRPr lang="en-US" dirty="0"/>
          </a:p>
          <a:p>
            <a:pPr marL="0" marR="0" indent="0">
              <a:spcBef>
                <a:spcPts val="0"/>
              </a:spcBef>
              <a:spcAft>
                <a:spcPts val="0"/>
              </a:spcAft>
              <a:buNone/>
            </a:pPr>
            <a:r>
              <a:rPr lang="en-US" dirty="0"/>
              <a:t>Secondly there is no semantic grouping of related elements. Groups of registers are still distinct entities, and bit definitions are not bound to particular registers allowing their use on the wrong register.</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12331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structures or classes and enumerations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fontScale="92500" lnSpcReduction="10000"/>
          </a:bodyPr>
          <a:lstStyle/>
          <a:p>
            <a:pPr marL="0" marR="0" indent="0">
              <a:spcBef>
                <a:spcPts val="0"/>
              </a:spcBef>
              <a:spcAft>
                <a:spcPts val="0"/>
              </a:spcAft>
              <a:buNone/>
            </a:pPr>
            <a:r>
              <a:rPr lang="en-US" dirty="0"/>
              <a:t>As an evolution of the previous method, structures may be used to group semantically related registers. This reduces dependence on the preprocessor, and imparts type information to each register symbol. It also establishes a name scope in which the register names are bound.</a:t>
            </a:r>
          </a:p>
          <a:p>
            <a:pPr marL="0" marR="0" indent="0">
              <a:spcBef>
                <a:spcPts val="0"/>
              </a:spcBef>
              <a:spcAft>
                <a:spcPts val="0"/>
              </a:spcAft>
              <a:buNone/>
            </a:pPr>
            <a:endParaRPr lang="en-US" dirty="0"/>
          </a:p>
          <a:p>
            <a:pPr marL="0" marR="0" indent="0">
              <a:spcBef>
                <a:spcPts val="0"/>
              </a:spcBef>
              <a:spcAft>
                <a:spcPts val="0"/>
              </a:spcAft>
              <a:buNone/>
            </a:pPr>
            <a:r>
              <a:rPr lang="en-US" sz="1700" dirty="0">
                <a:solidFill>
                  <a:srgbClr val="0000FF"/>
                </a:solidFill>
                <a:effectLst/>
                <a:latin typeface="Courier New" panose="02070309020205020404" pitchFamily="49" charset="0"/>
                <a:ea typeface="Times New Roman" panose="02020603050405020304" pitchFamily="18" charset="0"/>
              </a:rPr>
              <a:t>struct</a:t>
            </a:r>
            <a:r>
              <a:rPr lang="en-US" sz="1700" dirty="0">
                <a:effectLst/>
                <a:latin typeface="Courier New" panose="02070309020205020404" pitchFamily="49" charset="0"/>
                <a:ea typeface="Times New Roman" panose="02020603050405020304" pitchFamily="18" charset="0"/>
              </a:rPr>
              <a:t> </a:t>
            </a:r>
            <a:r>
              <a:rPr lang="en-US" sz="1700" dirty="0" err="1">
                <a:effectLst/>
                <a:latin typeface="Courier New" panose="02070309020205020404" pitchFamily="49" charset="0"/>
                <a:ea typeface="Times New Roman" panose="02020603050405020304" pitchFamily="18" charset="0"/>
              </a:rPr>
              <a:t>UartRegs</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volatile</a:t>
            </a: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unsigned</a:t>
            </a: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char</a:t>
            </a:r>
            <a:r>
              <a:rPr lang="en-US" sz="1700" dirty="0">
                <a:effectLst/>
                <a:latin typeface="Courier New" panose="02070309020205020404" pitchFamily="49" charset="0"/>
                <a:ea typeface="Times New Roman" panose="02020603050405020304" pitchFamily="18" charset="0"/>
              </a:rPr>
              <a:t> </a:t>
            </a:r>
            <a:r>
              <a:rPr lang="en-US" sz="1700" dirty="0" err="1">
                <a:effectLst/>
                <a:latin typeface="Courier New" panose="02070309020205020404" pitchFamily="49" charset="0"/>
                <a:ea typeface="Times New Roman" panose="02020603050405020304" pitchFamily="18" charset="0"/>
              </a:rPr>
              <a:t>ucUmr</a:t>
            </a:r>
            <a:r>
              <a:rPr lang="en-US" sz="1700" dirty="0">
                <a:effectLst/>
                <a:latin typeface="Courier New" panose="02070309020205020404" pitchFamily="49" charset="0"/>
                <a:ea typeface="Times New Roman" panose="02020603050405020304" pitchFamily="18" charset="0"/>
              </a:rPr>
              <a:t>;       </a:t>
            </a:r>
            <a:r>
              <a:rPr lang="en-US" sz="1700" dirty="0">
                <a:solidFill>
                  <a:srgbClr val="008000"/>
                </a:solidFill>
                <a:effectLst/>
                <a:latin typeface="Courier New" panose="02070309020205020404" pitchFamily="49" charset="0"/>
                <a:ea typeface="Times New Roman" panose="02020603050405020304" pitchFamily="18" charset="0"/>
              </a:rPr>
              <a:t>// mode registers 1/2 (</a:t>
            </a:r>
            <a:r>
              <a:rPr lang="en-US" sz="1700" dirty="0" err="1">
                <a:solidFill>
                  <a:srgbClr val="008000"/>
                </a:solidFill>
                <a:effectLst/>
                <a:latin typeface="Courier New" panose="02070309020205020404" pitchFamily="49" charset="0"/>
                <a:ea typeface="Times New Roman" panose="02020603050405020304" pitchFamily="18" charset="0"/>
              </a:rPr>
              <a:t>rw</a:t>
            </a:r>
            <a:r>
              <a:rPr lang="en-US" sz="1700" dirty="0">
                <a:solidFill>
                  <a:srgbClr val="008000"/>
                </a:solidFill>
                <a:effectLst/>
                <a:latin typeface="Courier New" panose="02070309020205020404" pitchFamily="49" charset="0"/>
                <a:ea typeface="Times New Roman" panose="02020603050405020304" pitchFamily="18" charset="0"/>
              </a:rPr>
              <a:t> - flips to other reg)</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unsigned</a:t>
            </a: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char</a:t>
            </a:r>
            <a:r>
              <a:rPr lang="en-US" sz="1700" dirty="0">
                <a:effectLst/>
                <a:latin typeface="Courier New" panose="02070309020205020404" pitchFamily="49" charset="0"/>
                <a:ea typeface="Times New Roman" panose="02020603050405020304" pitchFamily="18" charset="0"/>
              </a:rPr>
              <a:t> skip[3];          </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volatile</a:t>
            </a: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unsigned</a:t>
            </a: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char</a:t>
            </a:r>
            <a:r>
              <a:rPr lang="en-US" sz="1700" dirty="0">
                <a:effectLst/>
                <a:latin typeface="Courier New" panose="02070309020205020404" pitchFamily="49" charset="0"/>
                <a:ea typeface="Times New Roman" panose="02020603050405020304" pitchFamily="18" charset="0"/>
              </a:rPr>
              <a:t> </a:t>
            </a:r>
            <a:r>
              <a:rPr lang="en-US" sz="1700" dirty="0" err="1">
                <a:effectLst/>
                <a:latin typeface="Courier New" panose="02070309020205020404" pitchFamily="49" charset="0"/>
                <a:ea typeface="Times New Roman" panose="02020603050405020304" pitchFamily="18" charset="0"/>
              </a:rPr>
              <a:t>ucUsrUcsr</a:t>
            </a:r>
            <a:r>
              <a:rPr lang="en-US" sz="1700" dirty="0">
                <a:effectLst/>
                <a:latin typeface="Courier New" panose="02070309020205020404" pitchFamily="49" charset="0"/>
                <a:ea typeface="Times New Roman" panose="02020603050405020304" pitchFamily="18" charset="0"/>
              </a:rPr>
              <a:t>;   </a:t>
            </a:r>
            <a:r>
              <a:rPr lang="en-US" sz="1700" dirty="0">
                <a:solidFill>
                  <a:srgbClr val="008000"/>
                </a:solidFill>
                <a:effectLst/>
                <a:latin typeface="Courier New" panose="02070309020205020404" pitchFamily="49" charset="0"/>
                <a:ea typeface="Times New Roman" panose="02020603050405020304" pitchFamily="18" charset="0"/>
              </a:rPr>
              <a:t>// status register(r) + clock select register (w)</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unsigned</a:t>
            </a: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char</a:t>
            </a:r>
            <a:r>
              <a:rPr lang="en-US" sz="1700" dirty="0">
                <a:effectLst/>
                <a:latin typeface="Courier New" panose="02070309020205020404" pitchFamily="49" charset="0"/>
                <a:ea typeface="Times New Roman" panose="02020603050405020304" pitchFamily="18" charset="0"/>
              </a:rPr>
              <a:t> skip1[3];</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volatile</a:t>
            </a: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unsigned</a:t>
            </a: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char</a:t>
            </a:r>
            <a:r>
              <a:rPr lang="en-US" sz="1700" dirty="0">
                <a:effectLst/>
                <a:latin typeface="Courier New" panose="02070309020205020404" pitchFamily="49" charset="0"/>
                <a:ea typeface="Times New Roman" panose="02020603050405020304" pitchFamily="18" charset="0"/>
              </a:rPr>
              <a:t> </a:t>
            </a:r>
            <a:r>
              <a:rPr lang="en-US" sz="1700" dirty="0" err="1">
                <a:effectLst/>
                <a:latin typeface="Courier New" panose="02070309020205020404" pitchFamily="49" charset="0"/>
                <a:ea typeface="Times New Roman" panose="02020603050405020304" pitchFamily="18" charset="0"/>
              </a:rPr>
              <a:t>ucUcr</a:t>
            </a:r>
            <a:r>
              <a:rPr lang="en-US" sz="1700" dirty="0">
                <a:effectLst/>
                <a:latin typeface="Courier New" panose="02070309020205020404" pitchFamily="49" charset="0"/>
                <a:ea typeface="Times New Roman" panose="02020603050405020304" pitchFamily="18" charset="0"/>
              </a:rPr>
              <a:t>;       </a:t>
            </a:r>
            <a:r>
              <a:rPr lang="en-US" sz="1700" dirty="0">
                <a:solidFill>
                  <a:srgbClr val="008000"/>
                </a:solidFill>
                <a:effectLst/>
                <a:latin typeface="Courier New" panose="02070309020205020404" pitchFamily="49" charset="0"/>
                <a:ea typeface="Times New Roman" panose="02020603050405020304" pitchFamily="18" charset="0"/>
              </a:rPr>
              <a:t>// command register (wo)</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unsigned</a:t>
            </a:r>
            <a:r>
              <a:rPr lang="en-US" sz="1700" dirty="0">
                <a:effectLst/>
                <a:latin typeface="Courier New" panose="02070309020205020404" pitchFamily="49" charset="0"/>
                <a:ea typeface="Times New Roman" panose="02020603050405020304" pitchFamily="18" charset="0"/>
              </a:rPr>
              <a:t> </a:t>
            </a:r>
            <a:r>
              <a:rPr lang="en-US" sz="1700" dirty="0">
                <a:solidFill>
                  <a:srgbClr val="0000FF"/>
                </a:solidFill>
                <a:effectLst/>
                <a:latin typeface="Courier New" panose="02070309020205020404" pitchFamily="49" charset="0"/>
                <a:ea typeface="Times New Roman" panose="02020603050405020304" pitchFamily="18" charset="0"/>
              </a:rPr>
              <a:t>char</a:t>
            </a:r>
            <a:r>
              <a:rPr lang="en-US" sz="1700" dirty="0">
                <a:effectLst/>
                <a:latin typeface="Courier New" panose="02070309020205020404" pitchFamily="49" charset="0"/>
                <a:ea typeface="Times New Roman" panose="02020603050405020304" pitchFamily="18" charset="0"/>
              </a:rPr>
              <a:t>  skip2[3];</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700" dirty="0">
                <a:effectLst/>
                <a:latin typeface="Courier New" panose="02070309020205020404" pitchFamily="49" charset="0"/>
                <a:ea typeface="Times New Roman" panose="02020603050405020304" pitchFamily="18" charset="0"/>
              </a:rPr>
              <a:t> </a:t>
            </a:r>
            <a:endParaRPr lang="en-US" sz="17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dirty="0"/>
          </a:p>
        </p:txBody>
      </p:sp>
    </p:spTree>
    <p:extLst>
      <p:ext uri="{BB962C8B-B14F-4D97-AF65-F5344CB8AC3E}">
        <p14:creationId xmlns:p14="http://schemas.microsoft.com/office/powerpoint/2010/main" val="118244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5DBF1-A619-1B47-9164-B4F8DCB5B30A}"/>
              </a:ext>
            </a:extLst>
          </p:cNvPr>
          <p:cNvSpPr>
            <a:spLocks noGrp="1"/>
          </p:cNvSpPr>
          <p:nvPr>
            <p:ph type="title"/>
          </p:nvPr>
        </p:nvSpPr>
        <p:spPr>
          <a:xfrm>
            <a:off x="838200" y="397207"/>
            <a:ext cx="10515600" cy="1325563"/>
          </a:xfrm>
        </p:spPr>
        <p:txBody>
          <a:bodyPr>
            <a:normAutofit fontScale="90000"/>
          </a:bodyPr>
          <a:lstStyle/>
          <a:p>
            <a:pPr algn="ctr"/>
            <a:br>
              <a:rPr lang="en-US" b="1" dirty="0"/>
            </a:br>
            <a:r>
              <a:rPr lang="en-US" b="1" dirty="0"/>
              <a:t>Using structures or classes and enumerations</a:t>
            </a:r>
            <a:br>
              <a:rPr lang="en-US" b="1" dirty="0"/>
            </a:br>
            <a:br>
              <a:rPr lang="en-US" sz="1800" b="1" dirty="0">
                <a:effectLst/>
                <a:latin typeface="Arial" panose="020B0604020202020204" pitchFamily="34" charset="0"/>
              </a:rPr>
            </a:br>
            <a:br>
              <a:rPr lang="en-US" sz="1800" b="1" dirty="0">
                <a:effectLst/>
                <a:latin typeface="Arial" panose="020B0604020202020204" pitchFamily="34" charset="0"/>
              </a:rPr>
            </a:br>
            <a:br>
              <a:rPr lang="en-US" b="1" dirty="0"/>
            </a:br>
            <a:endParaRPr lang="en-US" dirty="0"/>
          </a:p>
        </p:txBody>
      </p:sp>
      <p:sp>
        <p:nvSpPr>
          <p:cNvPr id="3" name="Content Placeholder 2">
            <a:extLst>
              <a:ext uri="{FF2B5EF4-FFF2-40B4-BE49-F238E27FC236}">
                <a16:creationId xmlns:a16="http://schemas.microsoft.com/office/drawing/2014/main" id="{7ECB6555-0598-0C42-919F-69C3D32BC623}"/>
              </a:ext>
            </a:extLst>
          </p:cNvPr>
          <p:cNvSpPr>
            <a:spLocks noGrp="1"/>
          </p:cNvSpPr>
          <p:nvPr>
            <p:ph idx="1"/>
          </p:nvPr>
        </p:nvSpPr>
        <p:spPr>
          <a:xfrm>
            <a:off x="838200" y="1177158"/>
            <a:ext cx="10515600" cy="4673984"/>
          </a:xfrm>
        </p:spPr>
        <p:txBody>
          <a:bodyPr>
            <a:normAutofit lnSpcReduction="10000"/>
          </a:bodyPr>
          <a:lstStyle/>
          <a:p>
            <a:pPr marL="0" marR="0" indent="0">
              <a:spcBef>
                <a:spcPts val="0"/>
              </a:spcBef>
              <a:spcAft>
                <a:spcPts val="0"/>
              </a:spcAft>
              <a:buNone/>
            </a:pPr>
            <a:r>
              <a:rPr lang="en-US" dirty="0"/>
              <a:t>This technique comes with an important caveat. Compilers are allowed to insert extra space between structure elements that are invisible to the programmer to allow for more efficient alignment of the elements in the data structure.</a:t>
            </a:r>
          </a:p>
          <a:p>
            <a:pPr marL="0" marR="0" indent="0">
              <a:spcBef>
                <a:spcPts val="0"/>
              </a:spcBef>
              <a:spcAft>
                <a:spcPts val="0"/>
              </a:spcAft>
              <a:buNone/>
            </a:pPr>
            <a:r>
              <a:rPr lang="en-US" dirty="0"/>
              <a:t>These extra elements would cause the structure to incorrectly map to the hardware and must not be allowed. Compiler “pack” options or pragmas can be used to eliminate them. </a:t>
            </a:r>
          </a:p>
          <a:p>
            <a:pPr marL="0" marR="0" indent="0">
              <a:spcBef>
                <a:spcPts val="0"/>
              </a:spcBef>
              <a:spcAft>
                <a:spcPts val="0"/>
              </a:spcAft>
              <a:buNone/>
            </a:pPr>
            <a:r>
              <a:rPr lang="en-US" dirty="0"/>
              <a:t>Usually the hardware designer will create the hardware addressing of registers on native alignment boundaries and the subsequent structure mapping will end up natively aligned without extra space inserted. Nevertheless it is important to check this in all cases.</a:t>
            </a:r>
          </a:p>
          <a:p>
            <a:pPr marL="0" marR="0" indent="0">
              <a:spcBef>
                <a:spcPts val="0"/>
              </a:spcBef>
              <a:spcAft>
                <a:spcPts val="0"/>
              </a:spcAft>
              <a:buNone/>
            </a:pPr>
            <a:r>
              <a:rPr lang="en-US" dirty="0"/>
              <a:t> </a:t>
            </a:r>
          </a:p>
          <a:p>
            <a:pPr marL="0" marR="0" indent="0">
              <a:spcBef>
                <a:spcPts val="0"/>
              </a:spcBef>
              <a:spcAft>
                <a:spcPts val="0"/>
              </a:spcAft>
              <a:buNone/>
            </a:pPr>
            <a:endParaRPr lang="en-US" dirty="0"/>
          </a:p>
        </p:txBody>
      </p:sp>
    </p:spTree>
    <p:extLst>
      <p:ext uri="{BB962C8B-B14F-4D97-AF65-F5344CB8AC3E}">
        <p14:creationId xmlns:p14="http://schemas.microsoft.com/office/powerpoint/2010/main" val="2353246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1039</TotalTime>
  <Words>3238</Words>
  <Application>Microsoft Office PowerPoint</Application>
  <PresentationFormat>Widescreen</PresentationFormat>
  <Paragraphs>343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Courier New</vt:lpstr>
      <vt:lpstr>Times New Roman</vt:lpstr>
      <vt:lpstr>Office Theme</vt:lpstr>
      <vt:lpstr>Methods of Hardware Access in C++ </vt:lpstr>
      <vt:lpstr>Introduction </vt:lpstr>
      <vt:lpstr>Requirements  </vt:lpstr>
      <vt:lpstr>Using the #define for everything method   </vt:lpstr>
      <vt:lpstr>Using the #define for everything method   </vt:lpstr>
      <vt:lpstr>Using the #define for everything method   </vt:lpstr>
      <vt:lpstr>Using the #define for everything method   </vt:lpstr>
      <vt:lpstr> Using structures or classes and enumerations    </vt:lpstr>
      <vt:lpstr> Using structures or classes and enumerations    </vt:lpstr>
      <vt:lpstr> Using structures or classes and enumerations    </vt:lpstr>
      <vt:lpstr> Using structures or classes and enumerations    </vt:lpstr>
      <vt:lpstr> Using structures or classes and enumerations    </vt:lpstr>
      <vt:lpstr> Using structures or classes and enumerations    </vt:lpstr>
      <vt:lpstr> Using structures or classes and enumerations    </vt:lpstr>
      <vt:lpstr> Using structures or classes and enumerations    </vt:lpstr>
      <vt:lpstr> Using structures or classes and enumerations    </vt:lpstr>
      <vt:lpstr> Using bitfields in classes      </vt:lpstr>
      <vt:lpstr> Using bitfields in classes      </vt:lpstr>
      <vt:lpstr> Using bitfields in classes    </vt:lpstr>
      <vt:lpstr> Using bitfields in classes    </vt:lpstr>
      <vt:lpstr> Using bitfields in classes    </vt:lpstr>
      <vt:lpstr> Recommendations     </vt:lpstr>
      <vt:lpstr> 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Github</dc:title>
  <dc:creator>Duane Strong</dc:creator>
  <cp:lastModifiedBy>Duane Strong</cp:lastModifiedBy>
  <cp:revision>7</cp:revision>
  <dcterms:created xsi:type="dcterms:W3CDTF">2020-09-05T18:35:19Z</dcterms:created>
  <dcterms:modified xsi:type="dcterms:W3CDTF">2023-09-06T18:40:25Z</dcterms:modified>
</cp:coreProperties>
</file>