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9" r:id="rId13"/>
    <p:sldId id="268" r:id="rId14"/>
    <p:sldId id="267" r:id="rId15"/>
    <p:sldId id="270" r:id="rId16"/>
    <p:sldId id="271" r:id="rId17"/>
    <p:sldId id="272" r:id="rId18"/>
    <p:sldId id="282" r:id="rId19"/>
    <p:sldId id="273" r:id="rId20"/>
    <p:sldId id="274" r:id="rId21"/>
    <p:sldId id="275" r:id="rId22"/>
    <p:sldId id="276" r:id="rId23"/>
    <p:sldId id="284" r:id="rId24"/>
    <p:sldId id="283" r:id="rId25"/>
    <p:sldId id="279" r:id="rId26"/>
    <p:sldId id="278" r:id="rId27"/>
    <p:sldId id="277" r:id="rId28"/>
    <p:sldId id="286" r:id="rId29"/>
    <p:sldId id="285" r:id="rId30"/>
    <p:sldId id="28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94"/>
  </p:normalViewPr>
  <p:slideViewPr>
    <p:cSldViewPr snapToGrid="0" snapToObjects="1">
      <p:cViewPr varScale="1">
        <p:scale>
          <a:sx n="74" d="100"/>
          <a:sy n="74" d="100"/>
        </p:scale>
        <p:origin x="7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2D1C9-F030-A545-9848-46F3AE9EE7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C04970-E872-DE4E-B6C0-3B0E724283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C8567-D368-8245-8EDC-6E1847C5C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0BDB-D7CF-DE4F-87B0-C27A816316AA}" type="datetimeFigureOut">
              <a:rPr lang="en-US" smtClean="0"/>
              <a:t>9/5/2023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509CA-F119-8C45-810F-423B96560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2C9B3-18AC-334E-A3EB-A204560E6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6311-612E-FC4D-B4DC-48C9EFAC4C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733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45E11-2E39-E94C-B77B-683F6A6E9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D7FFB7-25DC-4040-8157-EDEE65260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F8FC9-CE4E-C24C-841A-185B3882F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0BDB-D7CF-DE4F-87B0-C27A816316AA}" type="datetimeFigureOut">
              <a:rPr lang="en-US" smtClean="0"/>
              <a:t>9/5/2023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65888-F345-4042-B87B-FA4AD84EF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ADF98-07B8-D447-B9F8-6A7CC5802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6311-612E-FC4D-B4DC-48C9EFAC4C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7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EFD716-CB17-4A47-A077-5D8813B40C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34BED2-4AC0-BD4D-93DC-B48BA0E01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B9035-9DA0-B24B-A99C-4806DA11D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0BDB-D7CF-DE4F-87B0-C27A816316AA}" type="datetimeFigureOut">
              <a:rPr lang="en-US" smtClean="0"/>
              <a:t>9/5/2023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03675-6EB7-DC48-8EA8-76F0CA81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C30FD6-1908-994E-B76B-20EC00B2F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6311-612E-FC4D-B4DC-48C9EFAC4C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713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6A2FB-4A39-2A44-ADE3-5DDA84DF0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5F166-F5BD-854B-91C3-F0E00D77F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EF503-8CEE-7546-AFB1-EE0E3BF6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0BDB-D7CF-DE4F-87B0-C27A816316AA}" type="datetimeFigureOut">
              <a:rPr lang="en-US" smtClean="0"/>
              <a:t>9/5/2023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4BCB4-8A51-3C4A-AF81-4EF19BDD8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E1C2-BF26-BA4E-B895-619340820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6311-612E-FC4D-B4DC-48C9EFAC4C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61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33184-AE14-884B-8B3D-F67F98246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ECBBDB-997E-3F41-850E-2542D7899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5C81D-5F1F-154A-94C9-32EB64E1D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0BDB-D7CF-DE4F-87B0-C27A816316AA}" type="datetimeFigureOut">
              <a:rPr lang="en-US" smtClean="0"/>
              <a:t>9/5/2023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1A83F-967A-C84A-95BE-94236DED2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FBC2A-5CF0-1D4B-9B5D-6B8FC6267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6311-612E-FC4D-B4DC-48C9EFAC4C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365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F5F09-111A-9D4D-9916-06ECD7A45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BA7EC-2377-2A40-830D-603900458C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384B66-D392-A549-B0C4-B7256A5D6E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1F94AB-330A-2847-9C89-DF1A05B6F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0BDB-D7CF-DE4F-87B0-C27A816316AA}" type="datetimeFigureOut">
              <a:rPr lang="en-US" smtClean="0"/>
              <a:t>9/5/2023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5FDBD9-69D5-B94D-A032-9960C46E0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3A210E-3FF8-F246-BCEC-71A972967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6311-612E-FC4D-B4DC-48C9EFAC4C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261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112CD-F33E-EE48-A570-2852B80F9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EDC99C-906A-404B-9806-081B5A137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F63163-F13B-1148-8EB1-8D8635415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196C30-DBAE-A242-A6A1-0EC2F0DA42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F767A2-457A-6F49-906D-EA81F8C98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195164-C46E-DD4D-8EBD-5DB26AE07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0BDB-D7CF-DE4F-87B0-C27A816316AA}" type="datetimeFigureOut">
              <a:rPr lang="en-US" smtClean="0"/>
              <a:t>9/5/2023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B16CD0-82CC-4547-AB01-96049767A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9BDB87-E22C-8347-AE1C-EAC3BD76C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6311-612E-FC4D-B4DC-48C9EFAC4C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086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7293C-F79D-5D4B-B4D1-AC5936DAA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D23193-E588-8F44-92DB-D7CA66813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0BDB-D7CF-DE4F-87B0-C27A816316AA}" type="datetimeFigureOut">
              <a:rPr lang="en-US" smtClean="0"/>
              <a:t>9/5/2023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C9886C-D75C-9E40-BFEF-1F15EBA77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32B22A-690A-6141-AAC0-456CA4F67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6311-612E-FC4D-B4DC-48C9EFAC4C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34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37A017-F4C8-ED47-9682-8C5A11571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0BDB-D7CF-DE4F-87B0-C27A816316AA}" type="datetimeFigureOut">
              <a:rPr lang="en-US" smtClean="0"/>
              <a:t>9/5/2023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3482A5-B16F-E640-B5CE-51FDEA669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782567-4CB3-874F-9D65-A7FD16D51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6311-612E-FC4D-B4DC-48C9EFAC4C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58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E331C-D550-5841-BCBA-3A2EA37B8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DB4D1-2329-EA45-89B1-B4AD82CF1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8BA96B-F034-A842-9631-D72F49B14D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6A509-6077-754A-B061-0A1A6DD0E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0BDB-D7CF-DE4F-87B0-C27A816316AA}" type="datetimeFigureOut">
              <a:rPr lang="en-US" smtClean="0"/>
              <a:t>9/5/2023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1FB84-DB4F-CF4C-963B-05EF0543B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A8A6E-56F7-244F-AB1E-8F2FCAF58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6311-612E-FC4D-B4DC-48C9EFAC4C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667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23AA3-0CCF-234D-BF44-5230305DA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3C7266-95D4-B640-B83D-5111C4893A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1F447D-0046-4740-AD51-3DE9BFF0A6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B2224C-6A65-9B4A-88F4-C93568E2E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0BDB-D7CF-DE4F-87B0-C27A816316AA}" type="datetimeFigureOut">
              <a:rPr lang="en-US" smtClean="0"/>
              <a:t>9/5/2023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FE452A-F4A4-9C4E-8E4B-6191FFB1B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6567C0-C11D-2F47-AF5E-8770C0955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6311-612E-FC4D-B4DC-48C9EFAC4C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69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2672FD-4C41-C54E-9825-02E6D2B54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48561-1453-B44F-9B2D-873C41D89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C1CD4-F39C-4046-A3AE-4BBEC8A1F7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E0BDB-D7CF-DE4F-87B0-C27A816316AA}" type="datetimeFigureOut">
              <a:rPr lang="en-US" smtClean="0"/>
              <a:t>9/5/2023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E116B-65AC-FB4E-ACCE-3241F0D8CD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F1BFD-49FF-1443-9D01-8DE7741816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56311-612E-FC4D-B4DC-48C9EFAC4C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278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0908" y="1220919"/>
            <a:ext cx="5425781" cy="2387600"/>
          </a:xfrm>
        </p:spPr>
        <p:txBody>
          <a:bodyPr>
            <a:normAutofit/>
          </a:bodyPr>
          <a:lstStyle/>
          <a:p>
            <a:pPr algn="l"/>
            <a:r>
              <a:rPr lang="en-US" sz="5100" b="1" dirty="0"/>
              <a:t>Agile Development using Scrum</a:t>
            </a:r>
            <a:br>
              <a:rPr lang="en-US" sz="5100" b="1" dirty="0"/>
            </a:br>
            <a:endParaRPr lang="en-US" sz="51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908" y="3700594"/>
            <a:ext cx="5425781" cy="1655762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Duane Strong</a:t>
            </a:r>
          </a:p>
          <a:p>
            <a:pPr algn="l"/>
            <a:r>
              <a:rPr lang="en-US" sz="2000" dirty="0"/>
              <a:t>Strong Engineering LLC</a:t>
            </a:r>
          </a:p>
          <a:p>
            <a:pPr algn="l"/>
            <a:r>
              <a:rPr lang="en-US" sz="2000" dirty="0"/>
              <a:t>duanes@strongenging.com</a:t>
            </a:r>
          </a:p>
          <a:p>
            <a:pPr algn="l"/>
            <a:endParaRPr lang="en-US" sz="2000" dirty="0"/>
          </a:p>
          <a:p>
            <a:pPr algn="l"/>
            <a:endParaRPr lang="en-US" sz="20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7C2C9B3F-F98B-4E3C-8AB0-C9BA93B531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854" y="394496"/>
            <a:ext cx="3810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928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Enter SCRUM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6371968" cy="435333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Hirotaka Takeuchi and Ikujiro Nonaka 1986 paper "The New New Product Development Game"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Jeff Sutherland and Ken Schwaber 1995 conference presentation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 framework not a methodology, it has to be applied as each organization sees fit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 simple few page description, but like chess easy to learn hard to master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Requires discipline to respect the rules of the game, the players, accountability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959543-AE55-5F4B-93DE-93371AF25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3523" y="2509001"/>
            <a:ext cx="4281939" cy="2557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93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The Fundamentals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9473514" cy="435333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Embrace change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Self organize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Business value focus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Continuous improvement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Non interruption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Customer centric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Radical transparency</a:t>
            </a:r>
          </a:p>
        </p:txBody>
      </p:sp>
    </p:spTree>
    <p:extLst>
      <p:ext uri="{BB962C8B-B14F-4D97-AF65-F5344CB8AC3E}">
        <p14:creationId xmlns:p14="http://schemas.microsoft.com/office/powerpoint/2010/main" val="3875555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The Values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9473514" cy="435333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Commitment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To team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To quality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To learn and improve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Focus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Openness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Respect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Courage</a:t>
            </a:r>
          </a:p>
        </p:txBody>
      </p:sp>
    </p:spTree>
    <p:extLst>
      <p:ext uri="{BB962C8B-B14F-4D97-AF65-F5344CB8AC3E}">
        <p14:creationId xmlns:p14="http://schemas.microsoft.com/office/powerpoint/2010/main" val="1551578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The Players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9473514" cy="435333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Small team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No one player is 'in charge' of the others. Each must collaborate with the others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Self organizing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/>
              <a:t>The Product Owner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/>
              <a:t>The Development Team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/>
              <a:t>The Scrum Master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But they COLABORATE! No hierarchy. No silos. No us vs. them. One team.</a:t>
            </a:r>
          </a:p>
        </p:txBody>
      </p:sp>
    </p:spTree>
    <p:extLst>
      <p:ext uri="{BB962C8B-B14F-4D97-AF65-F5344CB8AC3E}">
        <p14:creationId xmlns:p14="http://schemas.microsoft.com/office/powerpoint/2010/main" val="5810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The Product Owner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40011"/>
            <a:ext cx="6816811" cy="422225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Is a one person role that injects the business perspective into the process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Represents other stakeholders to the rest of the team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Maintains an overall product vision and roadmap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Maintains the product backlog (issues) continually and in order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Decides release dates and content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3D54C6-A5CF-EF4E-82A7-41FCD090E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0811" y="1940011"/>
            <a:ext cx="3383417" cy="3632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966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The Development Team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9473514" cy="435333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Self organizes – how much and how to do it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Develops code, tests, PCB, mechanicals, etc. – cross functional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Estimates the backlog efforts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Sets the amount of backlog items to do per sprint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44292-3C5E-2640-9C64-519414682D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307" y="3820297"/>
            <a:ext cx="4650088" cy="2612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558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The Scrum Master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7447005" cy="435333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Is a one person role that facilitates the collaborations between the product owner and development team members.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Master of no one, master of scrum skills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Coaches and mentors the players in the game of Scrum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Shields the team from interference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Removes obstacles or impediments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Provides retrospectives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Guides continuous improvement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7C64BE-7244-214C-9773-B6DF7DF647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9247" y="2455242"/>
            <a:ext cx="2654300" cy="306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956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Sprints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9473514" cy="435333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Badly named. A rugby thing? Continuous never ending cycles of work kept at a maintainable “all day” pace. It’s a value attempt.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Consistent time boxed iterations of backlog items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Delivers a working version of software each time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Best effort to complete, non interruptible but cancellable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Comprised of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dirty="0"/>
              <a:t>The sprint itself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dirty="0"/>
              <a:t>sprint planning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dirty="0"/>
              <a:t>daily scrum meetings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dirty="0"/>
              <a:t>sprint review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dirty="0"/>
              <a:t>sprint retrospective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350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Why Sprints?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9473514" cy="4353338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You don’t have to have sprints to be agile but…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Scrum vs. Kanban, piston engine vs. turbine engine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Chaos of change vs. sticking to a plan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Continuous delivery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Allows reflection and correction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Provides a sense of velocity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A1373A-E48B-844C-9759-619F2685F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8884" y="2654666"/>
            <a:ext cx="4038600" cy="20193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0D86041-6F40-BF4B-9ECE-74A13C84F0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0199" y="4673966"/>
            <a:ext cx="3797300" cy="214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205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Sprint Planning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01552"/>
            <a:ext cx="9473514" cy="435333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Relies on backlog refinement to make it less onerous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Before the sprint starts, all team members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Get backlog items into a sprint backlog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Get sufficient definition on items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Get sufficient estimations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Get items in priority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Decide what can get done in the sprint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589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45894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We had a problem in 1968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62431"/>
            <a:ext cx="9144000" cy="399982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NATO conference of 1968 'Software Crisis’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Massive bugs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Late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Failure to deliver working software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Unhappy stake holders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Most features unused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Obsolete on arrival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Only going to get much, much worse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6495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Daily Scrum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9473514" cy="4353338"/>
          </a:xfrm>
        </p:spPr>
        <p:txBody>
          <a:bodyPr>
            <a:normAutofit/>
          </a:bodyPr>
          <a:lstStyle/>
          <a:p>
            <a:pPr algn="l"/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SHORT 15 minutes. Stand up. Every day. Maybe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Three questions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What did you do?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What are you doing?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Any impediments?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Walk the board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Issues from right to left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But make it whatever works for you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881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Sprint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9473514" cy="435333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Share what is DONE – demos, videos, papers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Get feedback on what the team has done from outside the team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Get closure on the sprint, celebrate accomplishments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Determine actual team ‘velocity’, how much a sprint can hold </a:t>
            </a:r>
          </a:p>
        </p:txBody>
      </p:sp>
    </p:spTree>
    <p:extLst>
      <p:ext uri="{BB962C8B-B14F-4D97-AF65-F5344CB8AC3E}">
        <p14:creationId xmlns:p14="http://schemas.microsoft.com/office/powerpoint/2010/main" val="40155204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Sprint Retrospective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9473514" cy="4353338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The continuous improvement part </a:t>
            </a:r>
          </a:p>
          <a:p>
            <a:pPr algn="l"/>
            <a:r>
              <a:rPr lang="en-US" dirty="0"/>
              <a:t>Scrum Master runs it</a:t>
            </a:r>
          </a:p>
          <a:p>
            <a:pPr algn="l"/>
            <a:r>
              <a:rPr lang="en-US" dirty="0"/>
              <a:t>Does it have to be at the end of every sprint?</a:t>
            </a:r>
          </a:p>
          <a:p>
            <a:pPr algn="l"/>
            <a:r>
              <a:rPr lang="en-US" dirty="0"/>
              <a:t>Free food works great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How has team worked together?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What did you like?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What was lacking?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What failed?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What did you learn?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What do you long for going forward?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1607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The Artifacts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9473514" cy="4353338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dirty="0"/>
              <a:t>Product backlog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/>
              <a:t>Sprint backlog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/>
              <a:t>Sprint deliverable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1135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Part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9473514" cy="4353338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“From the trenches” or “What I wish someone told me when I started”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Overall – don’t be pedantic. There is no existing recipe. Take whatever people tell you (even me) in and find your own path.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However, don’t ignore well trodden paths. They are usually well trodden for a reason. </a:t>
            </a:r>
          </a:p>
        </p:txBody>
      </p:sp>
    </p:spTree>
    <p:extLst>
      <p:ext uri="{BB962C8B-B14F-4D97-AF65-F5344CB8AC3E}">
        <p14:creationId xmlns:p14="http://schemas.microsoft.com/office/powerpoint/2010/main" val="23417603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Backlog Refinement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9473514" cy="4353338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Continuous not time boxed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Issues as ‘user stories’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As a &lt;role&gt; I want &lt;feature&gt; so I can &lt;rationale&gt;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Issues as behaviors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Given &lt;context&gt; when &lt;event&gt; then &lt;result&gt;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Issues as bugs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Anyone can put anything into the backlog. I will get triaged by the product owner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Error on the side of putting things in the backlog vs. dropping the ball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Ok if not fully fleshed out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Break down large stories into issues that can be sprint-</a:t>
            </a:r>
            <a:r>
              <a:rPr lang="en-US" dirty="0" err="1"/>
              <a:t>ified</a:t>
            </a: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0981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Visualizing Progress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7867135" cy="4353338"/>
          </a:xfrm>
        </p:spPr>
        <p:txBody>
          <a:bodyPr>
            <a:normAutofit/>
          </a:bodyPr>
          <a:lstStyle/>
          <a:p>
            <a:pPr algn="l"/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Transparency - information radiators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Burn down or others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Kanban (Project) board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No status reports! </a:t>
            </a:r>
          </a:p>
          <a:p>
            <a:pPr algn="l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029714-839F-BF4E-86A6-2D5FF97591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5255" y="3984618"/>
            <a:ext cx="7790800" cy="2388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610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Velocity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9473514" cy="4353338"/>
          </a:xfrm>
        </p:spPr>
        <p:txBody>
          <a:bodyPr>
            <a:normAutofit/>
          </a:bodyPr>
          <a:lstStyle/>
          <a:p>
            <a:pPr algn="l"/>
            <a:endParaRPr lang="en-US" dirty="0"/>
          </a:p>
          <a:p>
            <a:pPr algn="l"/>
            <a:r>
              <a:rPr lang="en-US" dirty="0"/>
              <a:t>How many story points on average can the team do in a sprint?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What’s a story point?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Is it hours?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Is it days?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Is it arbitrary?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Non linear due to cone of uncertainty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People are bad at absolute estimates, but good at relative ones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47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Planning Poker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9473514" cy="4353338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I have an idea how hard this story is.</a:t>
            </a:r>
          </a:p>
          <a:p>
            <a:pPr algn="l"/>
            <a:r>
              <a:rPr lang="en-US" dirty="0"/>
              <a:t>You have an idea how hard this story is.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Without influencing each other</a:t>
            </a:r>
          </a:p>
          <a:p>
            <a:pPr algn="l"/>
            <a:r>
              <a:rPr lang="en-US" dirty="0"/>
              <a:t>ahead of time, put your cards on the</a:t>
            </a:r>
          </a:p>
          <a:p>
            <a:pPr algn="l"/>
            <a:r>
              <a:rPr lang="en-US" dirty="0"/>
              <a:t>table.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If we don’t have the same estimate, </a:t>
            </a:r>
          </a:p>
          <a:p>
            <a:pPr algn="l"/>
            <a:r>
              <a:rPr lang="en-US" dirty="0"/>
              <a:t>one of us knows something the other</a:t>
            </a:r>
          </a:p>
          <a:p>
            <a:pPr algn="l"/>
            <a:r>
              <a:rPr lang="en-US" dirty="0"/>
              <a:t>does not. Figure that out.</a:t>
            </a:r>
          </a:p>
          <a:p>
            <a:pPr algn="l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CD3D3F-7637-1F40-B7C7-83B882B668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9587" y="2113005"/>
            <a:ext cx="5080270" cy="368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5161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Failure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9473514" cy="4353338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Failure is part of emergent design. Failure on an attempt to add value without recovering some knowledge about that failure is waste.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We don’t strive to fail but…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We should accept it as part of the value creation exercise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Make failures quick to discover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Keep failure cheap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Figure out how to extract knowledge from failure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r>
              <a:rPr lang="en-US" dirty="0"/>
              <a:t>This is the purpose of the sprint retrospective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855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Roots of the problem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9144000" cy="435333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Agrarian to industrial revolutions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Similar models, social stratifications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Workers largely unskilled and uneducated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Creativity belongs to those who control the means of production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Little respect for those doing the work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142D2F-1E32-B144-872F-A94AA3369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7101" y="3620440"/>
            <a:ext cx="5537797" cy="3101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5862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Kanban/</a:t>
            </a:r>
            <a:r>
              <a:rPr lang="en-US" b="1" dirty="0" err="1"/>
              <a:t>Scrumban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9473514" cy="4353338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Scrum is not the only way to be agile. Many teams have decided that Scrum requires too much overhead.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Kanban focuses on flow of issues rather than fixed sprints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#NoEstimates – size issues to be the unit of work, estimate by count of issues.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May be a better fit with Continuous Integration and Continuous Deployment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Can be applied to “what you do now” as opposed to a sea change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63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dirty="0"/>
              <a:t>Frederic Taylor 'Taylorism’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6377609" cy="435333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Managers think, workers do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Managers closely supervise workers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Standardized tasks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Quality control by batch inspection and rejection, carrot and stick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Up front planning, specification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Large 'ceremony' moving from stage to stage, waterfall model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But it did massively increase production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930A5B-9935-9944-A55F-30BE4781D9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1005" y="1635659"/>
            <a:ext cx="2507154" cy="5061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703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 fontScale="90000"/>
          </a:bodyPr>
          <a:lstStyle/>
          <a:p>
            <a:r>
              <a:rPr lang="en-US" dirty="0"/>
              <a:t>Industrial paradigm fails for software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9548191" cy="435333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Increasing up front planning, scheduling, design made no improvement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Value creation vs. value extraction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Complex emergent specification and design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Impossible to plan entirely before hand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Impossible to specify completely up front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Rapid change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Workers know more than the managers, highly educated and skilled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“Decision latency”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36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Roots of the solution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9587948" cy="435333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William Edwards Deming, Japan WWII reconstruction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Plan Do Check Act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Kaizen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The Toyota Way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lean manufacturing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Kanban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DE2221-A7C1-684B-A842-FDABA7EF72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8497" y="2544805"/>
            <a:ext cx="5877698" cy="325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656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A new paradigm shift - agile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9587948" cy="435333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It's not a progression, it's a revolution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It can't be phased in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Fundamental thinking, behavior of people and organizations has to change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Many fail to adapt, organizations and individuals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Results can not be measured in the same ways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Cargo cults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Superficial – Mechanical – Competent – Enlightened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23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dirty="0"/>
              <a:t>'Agile manifesto' 2001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9587948" cy="435333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Value individuals and interactions over processes and tools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Value working software over comprehensive documentation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Value customer collaboration over contract negotiation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Value responding to change over following a plan</a:t>
            </a:r>
          </a:p>
          <a:p>
            <a:endParaRPr lang="en-US" dirty="0"/>
          </a:p>
          <a:p>
            <a:pPr algn="l"/>
            <a:r>
              <a:rPr lang="en-US" dirty="0"/>
              <a:t>It is NOT that the thing on the right has NO value, we just value the thing on left more</a:t>
            </a:r>
          </a:p>
        </p:txBody>
      </p:sp>
    </p:spTree>
    <p:extLst>
      <p:ext uri="{BB962C8B-B14F-4D97-AF65-F5344CB8AC3E}">
        <p14:creationId xmlns:p14="http://schemas.microsoft.com/office/powerpoint/2010/main" val="2550641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A986-2181-BA40-90D9-06A179AE4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590"/>
            <a:ext cx="9144000" cy="1040069"/>
          </a:xfrm>
        </p:spPr>
        <p:txBody>
          <a:bodyPr>
            <a:normAutofit/>
          </a:bodyPr>
          <a:lstStyle/>
          <a:p>
            <a:r>
              <a:rPr lang="en-US" b="1" dirty="0"/>
              <a:t>Early snake oil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0656-69C1-E543-8185-558E6670C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8923"/>
            <a:ext cx="9587948" cy="435333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Ironically heavy in prescription. "Follow these steps and silver bullet"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Badly integrated into existing power structures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Seen as latest fad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More money more problems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False starts, but now converged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Still, “licensed scrum master”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C1010A-1FC1-6748-B580-9FD24F9E9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8761" y="2706399"/>
            <a:ext cx="5220044" cy="3455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346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1406</Words>
  <Application>Microsoft Office PowerPoint</Application>
  <PresentationFormat>Widescreen</PresentationFormat>
  <Paragraphs>232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Agile Development using Scrum </vt:lpstr>
      <vt:lpstr>We had a problem in 1968</vt:lpstr>
      <vt:lpstr>Roots of the problem</vt:lpstr>
      <vt:lpstr>Frederic Taylor 'Taylorism’</vt:lpstr>
      <vt:lpstr>Industrial paradigm fails for software development</vt:lpstr>
      <vt:lpstr>Roots of the solution</vt:lpstr>
      <vt:lpstr>A new paradigm shift - agile</vt:lpstr>
      <vt:lpstr>'Agile manifesto' 2001</vt:lpstr>
      <vt:lpstr>Early snake oil</vt:lpstr>
      <vt:lpstr>Enter SCRUM</vt:lpstr>
      <vt:lpstr>The Fundamentals</vt:lpstr>
      <vt:lpstr>The Values</vt:lpstr>
      <vt:lpstr>The Players</vt:lpstr>
      <vt:lpstr>The Product Owner</vt:lpstr>
      <vt:lpstr>The Development Team</vt:lpstr>
      <vt:lpstr>The Scrum Master</vt:lpstr>
      <vt:lpstr>Sprints</vt:lpstr>
      <vt:lpstr>Why Sprints?</vt:lpstr>
      <vt:lpstr>Sprint Planning</vt:lpstr>
      <vt:lpstr>Daily Scrum Meeting</vt:lpstr>
      <vt:lpstr>Sprint Review</vt:lpstr>
      <vt:lpstr>Sprint Retrospective</vt:lpstr>
      <vt:lpstr>The Artifacts</vt:lpstr>
      <vt:lpstr>Part 2</vt:lpstr>
      <vt:lpstr>Backlog Refinement</vt:lpstr>
      <vt:lpstr>Visualizing Progress</vt:lpstr>
      <vt:lpstr>Velocity</vt:lpstr>
      <vt:lpstr>Planning Poker</vt:lpstr>
      <vt:lpstr>Failure</vt:lpstr>
      <vt:lpstr>Kanban/Scrumban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Agile Development using Scrum Part 1</dc:title>
  <dc:creator>Duane Strong</dc:creator>
  <cp:lastModifiedBy>Duane Strong</cp:lastModifiedBy>
  <cp:revision>5</cp:revision>
  <dcterms:created xsi:type="dcterms:W3CDTF">2020-09-05T18:37:36Z</dcterms:created>
  <dcterms:modified xsi:type="dcterms:W3CDTF">2023-09-06T01:34:39Z</dcterms:modified>
</cp:coreProperties>
</file>